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sldIdLst>
    <p:sldId id="256" r:id="rId5"/>
    <p:sldId id="392" r:id="rId6"/>
    <p:sldId id="490" r:id="rId7"/>
    <p:sldId id="491" r:id="rId8"/>
    <p:sldId id="257" r:id="rId9"/>
    <p:sldId id="258" r:id="rId10"/>
    <p:sldId id="259" r:id="rId11"/>
    <p:sldId id="260" r:id="rId12"/>
    <p:sldId id="493" r:id="rId13"/>
    <p:sldId id="492" r:id="rId14"/>
    <p:sldId id="494" r:id="rId15"/>
    <p:sldId id="495" r:id="rId16"/>
    <p:sldId id="496" r:id="rId17"/>
    <p:sldId id="261" r:id="rId18"/>
    <p:sldId id="262" r:id="rId19"/>
    <p:sldId id="263" r:id="rId20"/>
    <p:sldId id="265" r:id="rId21"/>
    <p:sldId id="264" r:id="rId22"/>
    <p:sldId id="266" r:id="rId23"/>
    <p:sldId id="267" r:id="rId24"/>
    <p:sldId id="351" r:id="rId25"/>
    <p:sldId id="352" r:id="rId26"/>
    <p:sldId id="268" r:id="rId27"/>
    <p:sldId id="269" r:id="rId28"/>
    <p:sldId id="271" r:id="rId29"/>
    <p:sldId id="270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3" r:id="rId41"/>
    <p:sldId id="282" r:id="rId42"/>
    <p:sldId id="286" r:id="rId43"/>
    <p:sldId id="287" r:id="rId44"/>
    <p:sldId id="288" r:id="rId45"/>
    <p:sldId id="289" r:id="rId46"/>
    <p:sldId id="290" r:id="rId47"/>
    <p:sldId id="291" r:id="rId48"/>
    <p:sldId id="295" r:id="rId49"/>
    <p:sldId id="296" r:id="rId50"/>
    <p:sldId id="297" r:id="rId51"/>
    <p:sldId id="292" r:id="rId52"/>
    <p:sldId id="293" r:id="rId53"/>
    <p:sldId id="299" r:id="rId54"/>
    <p:sldId id="298" r:id="rId55"/>
    <p:sldId id="294" r:id="rId56"/>
    <p:sldId id="301" r:id="rId57"/>
    <p:sldId id="300" r:id="rId58"/>
    <p:sldId id="302" r:id="rId59"/>
    <p:sldId id="305" r:id="rId60"/>
    <p:sldId id="307" r:id="rId61"/>
    <p:sldId id="306" r:id="rId62"/>
    <p:sldId id="308" r:id="rId63"/>
    <p:sldId id="309" r:id="rId64"/>
    <p:sldId id="310" r:id="rId65"/>
    <p:sldId id="312" r:id="rId66"/>
    <p:sldId id="311" r:id="rId67"/>
    <p:sldId id="314" r:id="rId68"/>
    <p:sldId id="313" r:id="rId69"/>
    <p:sldId id="315" r:id="rId70"/>
    <p:sldId id="317" r:id="rId71"/>
    <p:sldId id="316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30" r:id="rId84"/>
    <p:sldId id="331" r:id="rId85"/>
    <p:sldId id="329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7" r:id="rId95"/>
    <p:sldId id="340" r:id="rId96"/>
    <p:sldId id="343" r:id="rId97"/>
    <p:sldId id="344" r:id="rId98"/>
    <p:sldId id="341" r:id="rId99"/>
    <p:sldId id="345" r:id="rId100"/>
    <p:sldId id="342" r:id="rId101"/>
    <p:sldId id="346" r:id="rId102"/>
    <p:sldId id="348" r:id="rId103"/>
    <p:sldId id="349" r:id="rId104"/>
    <p:sldId id="350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6" r:id="rId118"/>
    <p:sldId id="365" r:id="rId119"/>
    <p:sldId id="367" r:id="rId120"/>
    <p:sldId id="368" r:id="rId121"/>
    <p:sldId id="369" r:id="rId122"/>
    <p:sldId id="370" r:id="rId123"/>
    <p:sldId id="371" r:id="rId124"/>
    <p:sldId id="372" r:id="rId125"/>
    <p:sldId id="497" r:id="rId126"/>
    <p:sldId id="498" r:id="rId127"/>
    <p:sldId id="499" r:id="rId128"/>
    <p:sldId id="374" r:id="rId129"/>
    <p:sldId id="375" r:id="rId130"/>
    <p:sldId id="376" r:id="rId131"/>
    <p:sldId id="377" r:id="rId132"/>
    <p:sldId id="378" r:id="rId133"/>
    <p:sldId id="380" r:id="rId134"/>
    <p:sldId id="383" r:id="rId135"/>
    <p:sldId id="385" r:id="rId136"/>
    <p:sldId id="386" r:id="rId137"/>
    <p:sldId id="389" r:id="rId138"/>
    <p:sldId id="390" r:id="rId139"/>
    <p:sldId id="395" r:id="rId140"/>
    <p:sldId id="398" r:id="rId141"/>
    <p:sldId id="399" r:id="rId142"/>
    <p:sldId id="401" r:id="rId143"/>
    <p:sldId id="400" r:id="rId144"/>
    <p:sldId id="397" r:id="rId145"/>
    <p:sldId id="402" r:id="rId146"/>
    <p:sldId id="403" r:id="rId147"/>
    <p:sldId id="404" r:id="rId148"/>
    <p:sldId id="405" r:id="rId149"/>
    <p:sldId id="407" r:id="rId150"/>
    <p:sldId id="406" r:id="rId151"/>
    <p:sldId id="408" r:id="rId152"/>
    <p:sldId id="409" r:id="rId153"/>
    <p:sldId id="410" r:id="rId154"/>
    <p:sldId id="416" r:id="rId155"/>
    <p:sldId id="417" r:id="rId156"/>
    <p:sldId id="411" r:id="rId157"/>
    <p:sldId id="412" r:id="rId158"/>
    <p:sldId id="413" r:id="rId159"/>
    <p:sldId id="414" r:id="rId160"/>
    <p:sldId id="415" r:id="rId161"/>
    <p:sldId id="418" r:id="rId162"/>
    <p:sldId id="391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42" r:id="rId182"/>
    <p:sldId id="437" r:id="rId183"/>
    <p:sldId id="438" r:id="rId184"/>
    <p:sldId id="439" r:id="rId185"/>
    <p:sldId id="440" r:id="rId186"/>
    <p:sldId id="441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4" r:id="rId208"/>
    <p:sldId id="463" r:id="rId209"/>
    <p:sldId id="465" r:id="rId210"/>
    <p:sldId id="466" r:id="rId211"/>
    <p:sldId id="468" r:id="rId212"/>
    <p:sldId id="467" r:id="rId213"/>
    <p:sldId id="469" r:id="rId214"/>
    <p:sldId id="470" r:id="rId215"/>
    <p:sldId id="471" r:id="rId216"/>
    <p:sldId id="472" r:id="rId217"/>
    <p:sldId id="474" r:id="rId218"/>
    <p:sldId id="476" r:id="rId219"/>
    <p:sldId id="477" r:id="rId220"/>
    <p:sldId id="478" r:id="rId221"/>
    <p:sldId id="479" r:id="rId222"/>
    <p:sldId id="480" r:id="rId223"/>
    <p:sldId id="482" r:id="rId224"/>
    <p:sldId id="483" r:id="rId225"/>
    <p:sldId id="484" r:id="rId226"/>
    <p:sldId id="485" r:id="rId227"/>
    <p:sldId id="486" r:id="rId228"/>
    <p:sldId id="487" r:id="rId229"/>
    <p:sldId id="488" r:id="rId230"/>
    <p:sldId id="489" r:id="rId231"/>
    <p:sldId id="481" r:id="rId2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1" id="{A555EA15-3CBF-410B-AAFB-C7559C3E96D3}">
          <p14:sldIdLst>
            <p14:sldId id="256"/>
            <p14:sldId id="392"/>
            <p14:sldId id="490"/>
            <p14:sldId id="491"/>
          </p14:sldIdLst>
        </p14:section>
        <p14:section name="What is Rust?" id="{75EC3729-54D4-4606-9EE4-6F85C3978BB2}">
          <p14:sldIdLst>
            <p14:sldId id="257"/>
            <p14:sldId id="258"/>
            <p14:sldId id="259"/>
            <p14:sldId id="260"/>
          </p14:sldIdLst>
        </p14:section>
        <p14:section name="Installing Rust" id="{B514A759-925C-4ED9-96F3-F5387C9FDCAF}">
          <p14:sldIdLst>
            <p14:sldId id="493"/>
            <p14:sldId id="492"/>
            <p14:sldId id="494"/>
            <p14:sldId id="495"/>
            <p14:sldId id="496"/>
          </p14:sldIdLst>
        </p14:section>
        <p14:section name="Why Rust?" id="{7B7B0DC5-B933-436C-A67D-E52F72349D86}">
          <p14:sldIdLst>
            <p14:sldId id="261"/>
            <p14:sldId id="262"/>
            <p14:sldId id="263"/>
            <p14:sldId id="265"/>
            <p14:sldId id="264"/>
            <p14:sldId id="266"/>
            <p14:sldId id="267"/>
            <p14:sldId id="351"/>
            <p14:sldId id="352"/>
            <p14:sldId id="268"/>
            <p14:sldId id="269"/>
            <p14:sldId id="271"/>
            <p14:sldId id="270"/>
            <p14:sldId id="272"/>
            <p14:sldId id="273"/>
            <p14:sldId id="274"/>
            <p14:sldId id="275"/>
          </p14:sldIdLst>
        </p14:section>
        <p14:section name="Ownership Rules" id="{FFA1A886-B360-41A5-91A3-396E21CB8B97}">
          <p14:sldIdLst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6"/>
            <p14:sldId id="287"/>
            <p14:sldId id="288"/>
            <p14:sldId id="289"/>
            <p14:sldId id="290"/>
            <p14:sldId id="291"/>
            <p14:sldId id="295"/>
            <p14:sldId id="296"/>
            <p14:sldId id="297"/>
            <p14:sldId id="292"/>
            <p14:sldId id="293"/>
            <p14:sldId id="299"/>
            <p14:sldId id="298"/>
            <p14:sldId id="294"/>
            <p14:sldId id="301"/>
            <p14:sldId id="300"/>
            <p14:sldId id="302"/>
            <p14:sldId id="305"/>
            <p14:sldId id="307"/>
            <p14:sldId id="306"/>
            <p14:sldId id="308"/>
            <p14:sldId id="309"/>
            <p14:sldId id="310"/>
            <p14:sldId id="312"/>
            <p14:sldId id="311"/>
            <p14:sldId id="314"/>
            <p14:sldId id="313"/>
            <p14:sldId id="315"/>
            <p14:sldId id="317"/>
            <p14:sldId id="316"/>
            <p14:sldId id="318"/>
            <p14:sldId id="319"/>
          </p14:sldIdLst>
        </p14:section>
        <p14:section name="Mutability Rules" id="{CDF9DEBE-5B9C-453B-9D43-E582E0CF320A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31"/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7"/>
            <p14:sldId id="340"/>
            <p14:sldId id="343"/>
            <p14:sldId id="344"/>
            <p14:sldId id="341"/>
            <p14:sldId id="345"/>
            <p14:sldId id="342"/>
            <p14:sldId id="346"/>
            <p14:sldId id="348"/>
            <p14:sldId id="349"/>
            <p14:sldId id="350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Lifetimes" id="{0281A893-191C-447E-9B13-F709DF07FFE0}">
          <p14:sldIdLst>
            <p14:sldId id="363"/>
            <p14:sldId id="364"/>
            <p14:sldId id="366"/>
            <p14:sldId id="365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Session 2" id="{3686416A-51E4-49DF-87B9-ED494D74732E}">
          <p14:sldIdLst>
            <p14:sldId id="497"/>
            <p14:sldId id="498"/>
            <p14:sldId id="499"/>
          </p14:sldIdLst>
        </p14:section>
        <p14:section name="&quot;Object Oriented&quot; Rust" id="{F87D1967-5BE7-4B5C-9321-08DB95D0F947}">
          <p14:sldIdLst>
            <p14:sldId id="374"/>
            <p14:sldId id="375"/>
            <p14:sldId id="376"/>
            <p14:sldId id="377"/>
            <p14:sldId id="378"/>
            <p14:sldId id="380"/>
            <p14:sldId id="383"/>
            <p14:sldId id="385"/>
            <p14:sldId id="386"/>
            <p14:sldId id="389"/>
          </p14:sldIdLst>
        </p14:section>
        <p14:section name="Enums and Error Handling" id="{841BF04A-F96E-43BB-AEFE-5535403660D2}">
          <p14:sldIdLst>
            <p14:sldId id="390"/>
            <p14:sldId id="395"/>
            <p14:sldId id="398"/>
            <p14:sldId id="399"/>
            <p14:sldId id="401"/>
            <p14:sldId id="400"/>
            <p14:sldId id="397"/>
            <p14:sldId id="402"/>
            <p14:sldId id="403"/>
            <p14:sldId id="404"/>
            <p14:sldId id="405"/>
            <p14:sldId id="407"/>
            <p14:sldId id="406"/>
            <p14:sldId id="408"/>
            <p14:sldId id="409"/>
            <p14:sldId id="410"/>
            <p14:sldId id="416"/>
            <p14:sldId id="417"/>
            <p14:sldId id="411"/>
            <p14:sldId id="412"/>
            <p14:sldId id="413"/>
            <p14:sldId id="414"/>
            <p14:sldId id="415"/>
            <p14:sldId id="418"/>
          </p14:sldIdLst>
        </p14:section>
        <p14:section name="Module System and Editions" id="{6113DD21-5E30-4D0E-A6B3-C8D3554A88B2}">
          <p14:sldIdLst>
            <p14:sldId id="391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42"/>
            <p14:sldId id="437"/>
            <p14:sldId id="438"/>
            <p14:sldId id="439"/>
            <p14:sldId id="440"/>
            <p14:sldId id="441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4"/>
            <p14:sldId id="463"/>
            <p14:sldId id="465"/>
            <p14:sldId id="466"/>
            <p14:sldId id="468"/>
            <p14:sldId id="467"/>
            <p14:sldId id="469"/>
            <p14:sldId id="470"/>
            <p14:sldId id="471"/>
            <p14:sldId id="472"/>
            <p14:sldId id="474"/>
            <p14:sldId id="476"/>
            <p14:sldId id="477"/>
            <p14:sldId id="478"/>
            <p14:sldId id="479"/>
            <p14:sldId id="480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C3E"/>
    <a:srgbClr val="FD6D08"/>
    <a:srgbClr val="FF8200"/>
    <a:srgbClr val="77797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03"/>
    <p:restoredTop sz="94674"/>
  </p:normalViewPr>
  <p:slideViewPr>
    <p:cSldViewPr snapToGrid="0" snapToObjects="1">
      <p:cViewPr varScale="1">
        <p:scale>
          <a:sx n="67" d="100"/>
          <a:sy n="67" d="100"/>
        </p:scale>
        <p:origin x="60" y="5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3" Type="http://schemas.openxmlformats.org/officeDocument/2006/relationships/presProps" Target="presProps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slide" Target="slides/slide219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34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0" Type="http://schemas.openxmlformats.org/officeDocument/2006/relationships/slide" Target="slides/slide226.xml"/><Relationship Id="rId235" Type="http://schemas.openxmlformats.org/officeDocument/2006/relationships/theme" Target="theme/theme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tableStyles" Target="tableStyles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B575-8850-F04D-8ECB-5D94867E6071}"/>
              </a:ext>
            </a:extLst>
          </p:cNvPr>
          <p:cNvGrpSpPr/>
          <p:nvPr userDrawn="1"/>
        </p:nvGrpSpPr>
        <p:grpSpPr>
          <a:xfrm>
            <a:off x="3615775" y="2834640"/>
            <a:ext cx="2039112" cy="1417320"/>
            <a:chOff x="3615775" y="2834640"/>
            <a:chExt cx="2039112" cy="1417320"/>
          </a:xfrm>
        </p:grpSpPr>
        <p:sp>
          <p:nvSpPr>
            <p:cNvPr id="6" name="Rectangle 5"/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 descr="UT_logo_RGB.eps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90436"/>
            <a:ext cx="8229600" cy="857250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1723725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47654"/>
            <a:ext cx="9144000" cy="395846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B575-8850-F04D-8ECB-5D94867E6071}"/>
              </a:ext>
            </a:extLst>
          </p:cNvPr>
          <p:cNvGrpSpPr/>
          <p:nvPr userDrawn="1"/>
        </p:nvGrpSpPr>
        <p:grpSpPr>
          <a:xfrm>
            <a:off x="3615775" y="2834640"/>
            <a:ext cx="2039112" cy="1417320"/>
            <a:chOff x="3615775" y="2834640"/>
            <a:chExt cx="2039112" cy="1417320"/>
          </a:xfrm>
        </p:grpSpPr>
        <p:sp>
          <p:nvSpPr>
            <p:cNvPr id="6" name="Rectangle 5"/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 descr="UT_logo_RGB.eps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90436"/>
            <a:ext cx="8229600" cy="857250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1723725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47654"/>
            <a:ext cx="9144000" cy="395846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F5BA7003-00DC-104B-92AD-B7A90026C1F9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34766"/>
            <a:ext cx="8229600" cy="85725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90444" y="563945"/>
            <a:ext cx="3799498" cy="1191695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990444" y="1755639"/>
            <a:ext cx="3799498" cy="290225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4670427" y="171450"/>
            <a:ext cx="4240119" cy="2883952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0424" y="3131933"/>
            <a:ext cx="2057400" cy="1529334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853144" y="3131933"/>
            <a:ext cx="2057400" cy="1529334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"/>
            <a:ext cx="7772400" cy="67151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280302" cy="273844"/>
          </a:xfrm>
          <a:prstGeom prst="rect">
            <a:avLst/>
          </a:prstGeom>
        </p:spPr>
        <p:txBody>
          <a:bodyPr/>
          <a:lstStyle/>
          <a:p>
            <a:fld id="{CB016D1E-C240-F54C-B964-4E8AE0DA449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7502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3102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457200" y="847726"/>
            <a:ext cx="7772400" cy="37766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6AF4CE-BADB-1F43-B2D3-4E4B8D76C7AC}"/>
              </a:ext>
            </a:extLst>
          </p:cNvPr>
          <p:cNvCxnSpPr/>
          <p:nvPr userDrawn="1"/>
        </p:nvCxnSpPr>
        <p:spPr>
          <a:xfrm>
            <a:off x="457200" y="755221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95910"/>
            <a:ext cx="9144000" cy="1647591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161802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97534"/>
            <a:ext cx="7772400" cy="110251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724" y="3742520"/>
            <a:ext cx="1598055" cy="10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4389"/>
            <a:ext cx="7772400" cy="1102519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11219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1" y="1"/>
            <a:ext cx="9144000" cy="51434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CEA944-8C83-0749-803E-9F2D1889E187}"/>
              </a:ext>
            </a:extLst>
          </p:cNvPr>
          <p:cNvSpPr/>
          <p:nvPr userDrawn="1"/>
        </p:nvSpPr>
        <p:spPr>
          <a:xfrm>
            <a:off x="390008" y="0"/>
            <a:ext cx="4193654" cy="51435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462442-48EB-6146-89C2-7AA4854FA4DE}"/>
              </a:ext>
            </a:extLst>
          </p:cNvPr>
          <p:cNvGrpSpPr/>
          <p:nvPr userDrawn="1"/>
        </p:nvGrpSpPr>
        <p:grpSpPr>
          <a:xfrm>
            <a:off x="1596519" y="3211881"/>
            <a:ext cx="1873729" cy="1302368"/>
            <a:chOff x="3615775" y="2834640"/>
            <a:chExt cx="2039112" cy="1417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DA2F4F-8855-7744-8D34-381A6FB10D78}"/>
                </a:ext>
              </a:extLst>
            </p:cNvPr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UT_logo_RGB.eps">
              <a:extLst>
                <a:ext uri="{FF2B5EF4-FFF2-40B4-BE49-F238E27FC236}">
                  <a16:creationId xmlns:a16="http://schemas.microsoft.com/office/drawing/2014/main" id="{7FDB297C-692A-FB4C-B5AC-ED255C9385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B7046C7-3E9E-7B46-A08A-E8A1B1E54377}"/>
              </a:ext>
            </a:extLst>
          </p:cNvPr>
          <p:cNvSpPr/>
          <p:nvPr userDrawn="1"/>
        </p:nvSpPr>
        <p:spPr>
          <a:xfrm>
            <a:off x="390008" y="5044698"/>
            <a:ext cx="4193654" cy="98802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BC353D7-084D-4243-A74A-E3989B810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347" y="433953"/>
            <a:ext cx="4193654" cy="2332494"/>
          </a:xfrm>
        </p:spPr>
        <p:txBody>
          <a:bodyPr anchor="ctr">
            <a:normAutofit/>
          </a:bodyPr>
          <a:lstStyle>
            <a:lvl1pPr>
              <a:defRPr sz="4000" b="1" i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-16031"/>
            <a:ext cx="9144000" cy="51595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26330B-B6DD-CC48-93CA-7BAD5316A5EE}"/>
              </a:ext>
            </a:extLst>
          </p:cNvPr>
          <p:cNvSpPr/>
          <p:nvPr userDrawn="1"/>
        </p:nvSpPr>
        <p:spPr>
          <a:xfrm>
            <a:off x="4564442" y="0"/>
            <a:ext cx="4193654" cy="51435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0F7205-B212-904B-8146-2F4DEBDC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442" y="205979"/>
            <a:ext cx="4193654" cy="265984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BD1775-7EB3-3142-9681-2EE798E0CE79}"/>
              </a:ext>
            </a:extLst>
          </p:cNvPr>
          <p:cNvGrpSpPr/>
          <p:nvPr userDrawn="1"/>
        </p:nvGrpSpPr>
        <p:grpSpPr>
          <a:xfrm>
            <a:off x="5770953" y="3211881"/>
            <a:ext cx="1873729" cy="1302368"/>
            <a:chOff x="3615775" y="2834640"/>
            <a:chExt cx="2039112" cy="1417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0AB858-100E-7F4C-B77B-5E587A56A0C4}"/>
                </a:ext>
              </a:extLst>
            </p:cNvPr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UT_logo_RGB.eps">
              <a:extLst>
                <a:ext uri="{FF2B5EF4-FFF2-40B4-BE49-F238E27FC236}">
                  <a16:creationId xmlns:a16="http://schemas.microsoft.com/office/drawing/2014/main" id="{539D5D5C-DE35-3442-8B67-1FF05B0C23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C022A84-7D89-8840-989D-E781012D66E7}"/>
              </a:ext>
            </a:extLst>
          </p:cNvPr>
          <p:cNvSpPr/>
          <p:nvPr userDrawn="1"/>
        </p:nvSpPr>
        <p:spPr>
          <a:xfrm>
            <a:off x="4564442" y="5044698"/>
            <a:ext cx="4193654" cy="98802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3" y="4767264"/>
            <a:ext cx="1397863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063" y="4767264"/>
            <a:ext cx="2895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0663" y="4767264"/>
            <a:ext cx="2133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FCDEB-8DD1-9A42-BFDE-635B27756DE7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CCF5D2-1E8C-C947-AADC-F0306D77DE52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7915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74" y="1958979"/>
            <a:ext cx="4021814" cy="2449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47915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09" y="1958979"/>
            <a:ext cx="4023394" cy="2449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33C33B-9FC0-F647-BB21-D8D49323307B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1" r:id="rId2"/>
    <p:sldLayoutId id="2147483649" r:id="rId3"/>
    <p:sldLayoutId id="2147483663" r:id="rId4"/>
    <p:sldLayoutId id="214748369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T_logo_RIGHT_KNOCKOUT.eps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4" r:id="rId5"/>
    <p:sldLayoutId id="2147483703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UT_logo_RIGHT_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T_logo_RIGHT_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st-lang.org/tools/install" TargetMode="Externa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theta.eu.org/2016/04/16/lyar-lifetimes.html" TargetMode="Externa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theta.eu.org/2016/04/16/lyar-lifetimes.html" TargetMode="Externa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enchmarksgame-team.pages.debian.net/benchmarksgame/fastest/rust.html" TargetMode="External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enchmarksgame-team.pages.debian.net/benchmarksgame/fastest/rust.html" TargetMode="Externa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rust-lang.org/book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7901"/>
            <a:ext cx="8229600" cy="11197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Rust Programming Language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Lumsden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231" y="20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BC2D-08E3-4F56-97C2-E3B133AC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3ADA-02BF-4300-B2B8-C6DD2D8A2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Run the following and follow the on-screen instructions:</a:t>
            </a:r>
          </a:p>
          <a:p>
            <a:pPr marL="57150" indent="0" algn="ctr">
              <a:buNone/>
            </a:pPr>
            <a:r>
              <a:rPr lang="en-US" dirty="0">
                <a:latin typeface="Lucida Console" panose="020B0609040504020204" pitchFamily="49" charset="0"/>
              </a:rPr>
              <a:t>https://sh.rustup.rs -</a:t>
            </a:r>
            <a:r>
              <a:rPr lang="en-US" dirty="0" err="1">
                <a:latin typeface="Lucida Console" panose="020B0609040504020204" pitchFamily="49" charset="0"/>
              </a:rPr>
              <a:t>sSf</a:t>
            </a:r>
            <a:r>
              <a:rPr lang="en-US" dirty="0">
                <a:latin typeface="Lucida Console" panose="020B0609040504020204" pitchFamily="49" charset="0"/>
              </a:rPr>
              <a:t> | </a:t>
            </a:r>
            <a:r>
              <a:rPr lang="en-US" dirty="0" err="1">
                <a:latin typeface="Lucida Console" panose="020B0609040504020204" pitchFamily="49" charset="0"/>
              </a:rPr>
              <a:t>sh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/>
              <a:t>Windows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https://www.rust-lang.org/tools/install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Download and run the installer for </a:t>
            </a:r>
            <a:r>
              <a:rPr lang="en-US" dirty="0" err="1"/>
              <a:t>Rustup</a:t>
            </a:r>
            <a:r>
              <a:rPr lang="en-US" dirty="0"/>
              <a:t>, the Rust updater.</a:t>
            </a:r>
          </a:p>
        </p:txBody>
      </p:sp>
    </p:spTree>
    <p:extLst>
      <p:ext uri="{BB962C8B-B14F-4D97-AF65-F5344CB8AC3E}">
        <p14:creationId xmlns:p14="http://schemas.microsoft.com/office/powerpoint/2010/main" val="24303595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23F1-13CF-4631-B14B-5F871900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2E44-9DFB-4ADC-BD81-56AD1E3D3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possible by ownership rule #3:</a:t>
            </a:r>
          </a:p>
          <a:p>
            <a:pPr lvl="1"/>
            <a:r>
              <a:rPr lang="en-US" dirty="0"/>
              <a:t>“When the owner goes out of scope, the value will be dropped.”</a:t>
            </a:r>
          </a:p>
          <a:p>
            <a:r>
              <a:rPr lang="en-US" dirty="0"/>
              <a:t>Shadowed values are still owned by their original variable.</a:t>
            </a:r>
          </a:p>
        </p:txBody>
      </p:sp>
    </p:spTree>
    <p:extLst>
      <p:ext uri="{BB962C8B-B14F-4D97-AF65-F5344CB8AC3E}">
        <p14:creationId xmlns:p14="http://schemas.microsoft.com/office/powerpoint/2010/main" val="13220267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  <a:p>
            <a:pPr lvl="1"/>
            <a:r>
              <a:rPr lang="en-US" dirty="0"/>
              <a:t>Shadowing</a:t>
            </a:r>
          </a:p>
          <a:p>
            <a:pPr lvl="2"/>
            <a:r>
              <a:rPr lang="en-US" dirty="0"/>
              <a:t>Immutable variables can be shadowed.</a:t>
            </a:r>
          </a:p>
          <a:p>
            <a:pPr lvl="2"/>
            <a:r>
              <a:rPr lang="en-US" dirty="0"/>
              <a:t>Const variables cannot.</a:t>
            </a:r>
          </a:p>
        </p:txBody>
      </p:sp>
    </p:spTree>
    <p:extLst>
      <p:ext uri="{BB962C8B-B14F-4D97-AF65-F5344CB8AC3E}">
        <p14:creationId xmlns:p14="http://schemas.microsoft.com/office/powerpoint/2010/main" val="26200845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</p:txBody>
      </p:sp>
    </p:spTree>
    <p:extLst>
      <p:ext uri="{BB962C8B-B14F-4D97-AF65-F5344CB8AC3E}">
        <p14:creationId xmlns:p14="http://schemas.microsoft.com/office/powerpoint/2010/main" val="3830160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Most variables don’t need to be mutable!</a:t>
            </a:r>
          </a:p>
        </p:txBody>
      </p:sp>
    </p:spTree>
    <p:extLst>
      <p:ext uri="{BB962C8B-B14F-4D97-AF65-F5344CB8AC3E}">
        <p14:creationId xmlns:p14="http://schemas.microsoft.com/office/powerpoint/2010/main" val="27917243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Most variables don’t need to be mutable!</a:t>
            </a:r>
          </a:p>
          <a:p>
            <a:pPr lvl="2"/>
            <a:r>
              <a:rPr lang="en-US" dirty="0"/>
              <a:t>In fact, the C and C++ communities/committees encourage coders to make variables const except when mutability is required.</a:t>
            </a:r>
          </a:p>
        </p:txBody>
      </p:sp>
    </p:spTree>
    <p:extLst>
      <p:ext uri="{BB962C8B-B14F-4D97-AF65-F5344CB8AC3E}">
        <p14:creationId xmlns:p14="http://schemas.microsoft.com/office/powerpoint/2010/main" val="30170599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</p:txBody>
      </p:sp>
    </p:spTree>
    <p:extLst>
      <p:ext uri="{BB962C8B-B14F-4D97-AF65-F5344CB8AC3E}">
        <p14:creationId xmlns:p14="http://schemas.microsoft.com/office/powerpoint/2010/main" val="39178507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  <a:p>
            <a:pPr lvl="2"/>
            <a:r>
              <a:rPr lang="en-US" dirty="0"/>
              <a:t>Mutual exclusion is guaranteed on immutable variables.</a:t>
            </a:r>
          </a:p>
        </p:txBody>
      </p:sp>
    </p:spTree>
    <p:extLst>
      <p:ext uri="{BB962C8B-B14F-4D97-AF65-F5344CB8AC3E}">
        <p14:creationId xmlns:p14="http://schemas.microsoft.com/office/powerpoint/2010/main" val="10433394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  <a:p>
            <a:pPr lvl="2"/>
            <a:r>
              <a:rPr lang="en-US" dirty="0"/>
              <a:t>Mutual exclusion is guaranteed on immutable variables.</a:t>
            </a:r>
          </a:p>
          <a:p>
            <a:pPr lvl="1"/>
            <a:r>
              <a:rPr lang="en-US" dirty="0"/>
              <a:t>Improves performance of concurrent code.</a:t>
            </a:r>
          </a:p>
        </p:txBody>
      </p:sp>
    </p:spTree>
    <p:extLst>
      <p:ext uri="{BB962C8B-B14F-4D97-AF65-F5344CB8AC3E}">
        <p14:creationId xmlns:p14="http://schemas.microsoft.com/office/powerpoint/2010/main" val="31801415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  <a:p>
            <a:pPr lvl="2"/>
            <a:r>
              <a:rPr lang="en-US" dirty="0"/>
              <a:t>Mutual exclusion is guaranteed on immutable variables.</a:t>
            </a:r>
          </a:p>
          <a:p>
            <a:pPr lvl="1"/>
            <a:r>
              <a:rPr lang="en-US" dirty="0"/>
              <a:t>Improves performance of concurrent code.</a:t>
            </a:r>
          </a:p>
          <a:p>
            <a:pPr lvl="2"/>
            <a:r>
              <a:rPr lang="en-US" dirty="0"/>
              <a:t>More Immutable Variables -&gt; More Guaranteed Mutual Exclusion -&gt; Less Mutexes</a:t>
            </a:r>
          </a:p>
        </p:txBody>
      </p:sp>
    </p:spTree>
    <p:extLst>
      <p:ext uri="{BB962C8B-B14F-4D97-AF65-F5344CB8AC3E}">
        <p14:creationId xmlns:p14="http://schemas.microsoft.com/office/powerpoint/2010/main" val="28085212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B5F4-2CCB-422D-8B57-7BE9ACB3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307C-A1B7-40CB-BA64-7FEF47AB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rules regarding borrowing and mutability.</a:t>
            </a:r>
          </a:p>
        </p:txBody>
      </p:sp>
    </p:spTree>
    <p:extLst>
      <p:ext uri="{BB962C8B-B14F-4D97-AF65-F5344CB8AC3E}">
        <p14:creationId xmlns:p14="http://schemas.microsoft.com/office/powerpoint/2010/main" val="311223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8E09-0B7C-43F6-BB33-9291F200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i="1" dirty="0" err="1"/>
              <a:t>evcxr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06DA-426D-49EB-881B-40E6FA9C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tutorial uses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6537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B5F4-2CCB-422D-8B57-7BE9ACB3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307C-A1B7-40CB-BA64-7FEF47AB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rules regarding borrowing and mutability.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At any given time, you can have </a:t>
            </a:r>
            <a:r>
              <a:rPr lang="en-US" i="1" dirty="0"/>
              <a:t>either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mutable reference or </a:t>
            </a:r>
            <a:r>
              <a:rPr lang="en-US" b="1" dirty="0"/>
              <a:t>any number</a:t>
            </a:r>
            <a:r>
              <a:rPr lang="en-US" dirty="0"/>
              <a:t> of immutable references.</a:t>
            </a:r>
          </a:p>
        </p:txBody>
      </p:sp>
    </p:spTree>
    <p:extLst>
      <p:ext uri="{BB962C8B-B14F-4D97-AF65-F5344CB8AC3E}">
        <p14:creationId xmlns:p14="http://schemas.microsoft.com/office/powerpoint/2010/main" val="36049317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B5F4-2CCB-422D-8B57-7BE9ACB3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307C-A1B7-40CB-BA64-7FEF47AB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rules regarding borrowing and mutability.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At any given time, you can have </a:t>
            </a:r>
            <a:r>
              <a:rPr lang="en-US" i="1" dirty="0"/>
              <a:t>either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mutable reference or </a:t>
            </a:r>
            <a:r>
              <a:rPr lang="en-US" b="1" dirty="0"/>
              <a:t>any number</a:t>
            </a:r>
            <a:r>
              <a:rPr lang="en-US" dirty="0"/>
              <a:t> of immutable references.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References must </a:t>
            </a:r>
            <a:r>
              <a:rPr lang="en-US" i="1" dirty="0"/>
              <a:t>always</a:t>
            </a:r>
            <a:r>
              <a:rPr lang="en-US" dirty="0"/>
              <a:t> be valid.</a:t>
            </a:r>
          </a:p>
        </p:txBody>
      </p:sp>
    </p:spTree>
    <p:extLst>
      <p:ext uri="{BB962C8B-B14F-4D97-AF65-F5344CB8AC3E}">
        <p14:creationId xmlns:p14="http://schemas.microsoft.com/office/powerpoint/2010/main" val="3138392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3DB-66F6-4C37-85AF-29BE0D43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7BB90-904B-4212-8A18-ED51C5C67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scoping in other languages.</a:t>
            </a:r>
          </a:p>
          <a:p>
            <a:r>
              <a:rPr lang="en-US" dirty="0"/>
              <a:t>Defines how long a reference is valid.</a:t>
            </a:r>
          </a:p>
          <a:p>
            <a:r>
              <a:rPr lang="en-US" dirty="0"/>
              <a:t>How the compiler knows you’re obeying the borrowing rules.</a:t>
            </a:r>
          </a:p>
        </p:txBody>
      </p:sp>
    </p:spTree>
    <p:extLst>
      <p:ext uri="{BB962C8B-B14F-4D97-AF65-F5344CB8AC3E}">
        <p14:creationId xmlns:p14="http://schemas.microsoft.com/office/powerpoint/2010/main" val="9997788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3DB-66F6-4C37-85AF-29BE0D43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7BB90-904B-4212-8A18-ED51C5C67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461829" cy="3394472"/>
          </a:xfrm>
        </p:spPr>
        <p:txBody>
          <a:bodyPr>
            <a:normAutofit/>
          </a:bodyPr>
          <a:lstStyle/>
          <a:p>
            <a:r>
              <a:rPr lang="en-US" dirty="0"/>
              <a:t>Like scoping in other languages.</a:t>
            </a:r>
          </a:p>
          <a:p>
            <a:r>
              <a:rPr lang="en-US" dirty="0"/>
              <a:t>Defines how long a reference is valid.</a:t>
            </a:r>
          </a:p>
          <a:p>
            <a:r>
              <a:rPr lang="en-US" dirty="0"/>
              <a:t>How the compiler knows you’re obeying the borrowing rules.</a:t>
            </a:r>
          </a:p>
          <a:p>
            <a:pPr lvl="1"/>
            <a:r>
              <a:rPr lang="en-US" dirty="0"/>
              <a:t>If a reference’s lifetime is greater than the data it’s referring to, the compiler will yell at you.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90E3-8FF3-4C9F-B494-4561D890F6D1}"/>
              </a:ext>
            </a:extLst>
          </p:cNvPr>
          <p:cNvSpPr txBox="1"/>
          <p:nvPr/>
        </p:nvSpPr>
        <p:spPr>
          <a:xfrm>
            <a:off x="457200" y="4738914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"/>
              </a:rPr>
              <a:t>https://theta.eu.org/2016/04/16/lyar-lifetimes.html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86364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84AC-57BA-4C8E-B999-B8C362F1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Lifetimes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98DB48-23C7-43D9-AC25-ADFDAD887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58"/>
          <a:stretch/>
        </p:blipFill>
        <p:spPr>
          <a:xfrm>
            <a:off x="457200" y="1200151"/>
            <a:ext cx="8229600" cy="3394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06961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3DB-66F6-4C37-85AF-29BE0D43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90E3-8FF3-4C9F-B494-4561D890F6D1}"/>
              </a:ext>
            </a:extLst>
          </p:cNvPr>
          <p:cNvSpPr txBox="1"/>
          <p:nvPr/>
        </p:nvSpPr>
        <p:spPr>
          <a:xfrm>
            <a:off x="457200" y="4738914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"/>
              </a:rPr>
              <a:t>https://theta.eu.org/2016/04/16/lyar-lifetimes.html</a:t>
            </a:r>
            <a:endParaRPr lang="en-US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A2D325-CA48-4D8D-BFBD-9B9CDA3781C4}"/>
              </a:ext>
            </a:extLst>
          </p:cNvPr>
          <p:cNvSpPr/>
          <p:nvPr/>
        </p:nvSpPr>
        <p:spPr>
          <a:xfrm>
            <a:off x="457200" y="1233714"/>
            <a:ext cx="8229600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Static Lifetime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BC603C-013E-4559-B073-A5A8DD16B44F}"/>
              </a:ext>
            </a:extLst>
          </p:cNvPr>
          <p:cNvSpPr/>
          <p:nvPr/>
        </p:nvSpPr>
        <p:spPr>
          <a:xfrm>
            <a:off x="968827" y="2166199"/>
            <a:ext cx="7206343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Owner Scope (i.e. Lifetime)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E2BBD3-DD85-4E00-8631-3C8B982A6011}"/>
              </a:ext>
            </a:extLst>
          </p:cNvPr>
          <p:cNvSpPr/>
          <p:nvPr/>
        </p:nvSpPr>
        <p:spPr>
          <a:xfrm>
            <a:off x="1536699" y="2986314"/>
            <a:ext cx="6070600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Reference Lifetime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6BBDA5-D888-4C9A-A9F1-A5D1D9D5BD51}"/>
              </a:ext>
            </a:extLst>
          </p:cNvPr>
          <p:cNvSpPr/>
          <p:nvPr/>
        </p:nvSpPr>
        <p:spPr>
          <a:xfrm>
            <a:off x="2150835" y="3806429"/>
            <a:ext cx="4842328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Reference User Lifetime</a:t>
            </a:r>
          </a:p>
        </p:txBody>
      </p:sp>
    </p:spTree>
    <p:extLst>
      <p:ext uri="{BB962C8B-B14F-4D97-AF65-F5344CB8AC3E}">
        <p14:creationId xmlns:p14="http://schemas.microsoft.com/office/powerpoint/2010/main" val="22145964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0AE6-12B4-4E60-BB63-5EE08708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DB7A5-729F-44CF-9679-01C4878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the compiler can infer lifetimes and handle everything for you.</a:t>
            </a:r>
          </a:p>
        </p:txBody>
      </p:sp>
    </p:spTree>
    <p:extLst>
      <p:ext uri="{BB962C8B-B14F-4D97-AF65-F5344CB8AC3E}">
        <p14:creationId xmlns:p14="http://schemas.microsoft.com/office/powerpoint/2010/main" val="34940352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0AE6-12B4-4E60-BB63-5EE08708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DB7A5-729F-44CF-9679-01C4878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the compiler can infer lifetimes and handle everything for you.</a:t>
            </a:r>
          </a:p>
          <a:p>
            <a:pPr lvl="1"/>
            <a:r>
              <a:rPr lang="en-US" dirty="0"/>
              <a:t>However, sometimes it can’t!</a:t>
            </a:r>
          </a:p>
        </p:txBody>
      </p:sp>
    </p:spTree>
    <p:extLst>
      <p:ext uri="{BB962C8B-B14F-4D97-AF65-F5344CB8AC3E}">
        <p14:creationId xmlns:p14="http://schemas.microsoft.com/office/powerpoint/2010/main" val="17320739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6E70-0E1D-4797-A6C8-9D5200E7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Lifetimes: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17B2-8498-4B5F-B591-42C34B54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cases where the compiler cannot guarantee lifetime rules, the programmer must tell the compiler the scope of the object/function/struct/etc.</a:t>
            </a:r>
          </a:p>
        </p:txBody>
      </p:sp>
    </p:spTree>
    <p:extLst>
      <p:ext uri="{BB962C8B-B14F-4D97-AF65-F5344CB8AC3E}">
        <p14:creationId xmlns:p14="http://schemas.microsoft.com/office/powerpoint/2010/main" val="12831790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67A1-01B8-4AC6-90AF-B122FE55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Lifetimes: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A42E-64E9-429D-A90D-FDD59C5EE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tell the compiler what the lifetimes of references should be, use annotations.</a:t>
            </a:r>
          </a:p>
          <a:p>
            <a:pPr lvl="1"/>
            <a:r>
              <a:rPr lang="en-US" dirty="0"/>
              <a:t>Specified by placing </a:t>
            </a:r>
            <a:r>
              <a:rPr lang="en-US" b="1" dirty="0"/>
              <a:t>&lt;‘</a:t>
            </a:r>
            <a:r>
              <a:rPr lang="en-US" b="1" dirty="0" err="1"/>
              <a:t>lifetime_identifier</a:t>
            </a:r>
            <a:r>
              <a:rPr lang="en-US" b="1" dirty="0"/>
              <a:t>&gt;</a:t>
            </a:r>
            <a:r>
              <a:rPr lang="en-US" dirty="0"/>
              <a:t> after the name of the struct/function/etc. being annotated.</a:t>
            </a:r>
          </a:p>
        </p:txBody>
      </p:sp>
    </p:spTree>
    <p:extLst>
      <p:ext uri="{BB962C8B-B14F-4D97-AF65-F5344CB8AC3E}">
        <p14:creationId xmlns:p14="http://schemas.microsoft.com/office/powerpoint/2010/main" val="25264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8E09-0B7C-43F6-BB33-9291F200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i="1" dirty="0" err="1"/>
              <a:t>evcxr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06DA-426D-49EB-881B-40E6FA9C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tutorial uses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 use Rust in </a:t>
            </a:r>
            <a:r>
              <a:rPr lang="en-US" dirty="0" err="1"/>
              <a:t>Jupyter</a:t>
            </a:r>
            <a:r>
              <a:rPr lang="en-US" dirty="0"/>
              <a:t>, you need </a:t>
            </a:r>
            <a:r>
              <a:rPr lang="en-US" i="1" dirty="0" err="1"/>
              <a:t>evcxr</a:t>
            </a:r>
            <a:r>
              <a:rPr lang="en-US" dirty="0"/>
              <a:t>, a Rust </a:t>
            </a:r>
            <a:r>
              <a:rPr lang="en-US" dirty="0" err="1"/>
              <a:t>Jupyter</a:t>
            </a:r>
            <a:r>
              <a:rPr lang="en-US" dirty="0"/>
              <a:t> kernel made by Google.</a:t>
            </a:r>
          </a:p>
        </p:txBody>
      </p:sp>
    </p:spTree>
    <p:extLst>
      <p:ext uri="{BB962C8B-B14F-4D97-AF65-F5344CB8AC3E}">
        <p14:creationId xmlns:p14="http://schemas.microsoft.com/office/powerpoint/2010/main" val="39465718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AA72-EC16-436B-92BD-F1C20B47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Lifetimes: Struct Annotation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D63CA0-8637-46F2-9B79-BA3B0E322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r>
              <a:rPr lang="en-US" dirty="0"/>
              <a:t>Whenever a </a:t>
            </a:r>
            <a:r>
              <a:rPr lang="en-US" dirty="0" err="1"/>
              <a:t>struct’s</a:t>
            </a:r>
            <a:r>
              <a:rPr lang="en-US" dirty="0"/>
              <a:t> field is a reference, you </a:t>
            </a:r>
            <a:r>
              <a:rPr lang="en-US" b="1" dirty="0"/>
              <a:t>must</a:t>
            </a:r>
            <a:r>
              <a:rPr lang="en-US" dirty="0"/>
              <a:t> add annotations.</a:t>
            </a:r>
          </a:p>
        </p:txBody>
      </p:sp>
      <p:pic>
        <p:nvPicPr>
          <p:cNvPr id="5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41C977BB-F325-4E70-B411-584136DD6E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92562"/>
            <a:ext cx="4038600" cy="1009650"/>
          </a:xfrm>
          <a:noFill/>
        </p:spPr>
      </p:pic>
    </p:spTree>
    <p:extLst>
      <p:ext uri="{BB962C8B-B14F-4D97-AF65-F5344CB8AC3E}">
        <p14:creationId xmlns:p14="http://schemas.microsoft.com/office/powerpoint/2010/main" val="23676273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D327-0126-4D82-A9EF-1BE53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Lifetimes: Function Annotation</a:t>
            </a:r>
          </a:p>
        </p:txBody>
      </p:sp>
      <p:pic>
        <p:nvPicPr>
          <p:cNvPr id="5" name="Content Placeholder 4" descr="A picture containing green, sitting, black, holding&#10;&#10;Description automatically generated">
            <a:extLst>
              <a:ext uri="{FF2B5EF4-FFF2-40B4-BE49-F238E27FC236}">
                <a16:creationId xmlns:a16="http://schemas.microsoft.com/office/drawing/2014/main" id="{0E08DABB-3D48-4BBE-941D-61738BF1B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126" y="2068397"/>
            <a:ext cx="7687748" cy="1657581"/>
          </a:xfrm>
        </p:spPr>
      </p:pic>
    </p:spTree>
    <p:extLst>
      <p:ext uri="{BB962C8B-B14F-4D97-AF65-F5344CB8AC3E}">
        <p14:creationId xmlns:p14="http://schemas.microsoft.com/office/powerpoint/2010/main" val="19206404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7901"/>
            <a:ext cx="8229600" cy="11197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Rust Programming Language: Session 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Lumsden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231" y="20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Rust, and why should you use it?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Language Rules</a:t>
            </a:r>
          </a:p>
        </p:txBody>
      </p:sp>
    </p:spTree>
    <p:extLst>
      <p:ext uri="{BB962C8B-B14F-4D97-AF65-F5344CB8AC3E}">
        <p14:creationId xmlns:p14="http://schemas.microsoft.com/office/powerpoint/2010/main" val="25389601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“Object Oriented” Rust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Enums</a:t>
            </a:r>
          </a:p>
        </p:txBody>
      </p:sp>
    </p:spTree>
    <p:extLst>
      <p:ext uri="{BB962C8B-B14F-4D97-AF65-F5344CB8AC3E}">
        <p14:creationId xmlns:p14="http://schemas.microsoft.com/office/powerpoint/2010/main" val="16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</p:txBody>
      </p:sp>
    </p:spTree>
    <p:extLst>
      <p:ext uri="{BB962C8B-B14F-4D97-AF65-F5344CB8AC3E}">
        <p14:creationId xmlns:p14="http://schemas.microsoft.com/office/powerpoint/2010/main" val="2080300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  <a:p>
            <a:pPr lvl="1"/>
            <a:r>
              <a:rPr lang="en-US" dirty="0"/>
              <a:t>Closer to C than C++, Java,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936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  <a:p>
            <a:r>
              <a:rPr lang="en-US" dirty="0"/>
              <a:t>Provides Object-Oriented-like behavior through three features:</a:t>
            </a:r>
          </a:p>
        </p:txBody>
      </p:sp>
    </p:spTree>
    <p:extLst>
      <p:ext uri="{BB962C8B-B14F-4D97-AF65-F5344CB8AC3E}">
        <p14:creationId xmlns:p14="http://schemas.microsoft.com/office/powerpoint/2010/main" val="21856795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  <a:p>
            <a:r>
              <a:rPr lang="en-US" dirty="0"/>
              <a:t>Provides Object-Oriented-like behavior through three features: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Structs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Impl</a:t>
            </a:r>
            <a:r>
              <a:rPr lang="en-US" dirty="0"/>
              <a:t> Blocks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Traits</a:t>
            </a:r>
          </a:p>
        </p:txBody>
      </p:sp>
    </p:spTree>
    <p:extLst>
      <p:ext uri="{BB962C8B-B14F-4D97-AF65-F5344CB8AC3E}">
        <p14:creationId xmlns:p14="http://schemas.microsoft.com/office/powerpoint/2010/main" val="3993281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6849-FB4C-411F-84C1-312C0378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79A4-C1E0-4ACD-98A4-0B6B2DA6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C’s structs.</a:t>
            </a:r>
          </a:p>
          <a:p>
            <a:r>
              <a:rPr lang="en-US" dirty="0"/>
              <a:t>Specified using the </a:t>
            </a:r>
            <a:r>
              <a:rPr lang="en-US" b="1" dirty="0"/>
              <a:t>struct</a:t>
            </a:r>
            <a:r>
              <a:rPr lang="en-US" dirty="0"/>
              <a:t> keyword.</a:t>
            </a:r>
          </a:p>
          <a:p>
            <a:r>
              <a:rPr lang="en-US" dirty="0"/>
              <a:t>Defines a new datatype, its fields, and the fields’ types.</a:t>
            </a:r>
          </a:p>
        </p:txBody>
      </p:sp>
    </p:spTree>
    <p:extLst>
      <p:ext uri="{BB962C8B-B14F-4D97-AF65-F5344CB8AC3E}">
        <p14:creationId xmlns:p14="http://schemas.microsoft.com/office/powerpoint/2010/main" val="261157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B955-4D03-4C30-AD71-3EB1833A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i="1" dirty="0" err="1"/>
              <a:t>evcxr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9A6D4-ADC4-4191-A412-987002641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81060" cy="339447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If you don’t already have it, install </a:t>
            </a:r>
            <a:r>
              <a:rPr lang="en-US" dirty="0" err="1"/>
              <a:t>Jupyter</a:t>
            </a:r>
            <a:r>
              <a:rPr lang="en-US" dirty="0"/>
              <a:t> through </a:t>
            </a:r>
            <a:r>
              <a:rPr lang="en-US" i="1" dirty="0" err="1"/>
              <a:t>conda</a:t>
            </a:r>
            <a:r>
              <a:rPr lang="en-US" dirty="0"/>
              <a:t> or </a:t>
            </a:r>
            <a:r>
              <a:rPr lang="en-US" i="1" dirty="0"/>
              <a:t>pip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>
                <a:latin typeface="Lucida Console" panose="020B0609040504020204" pitchFamily="49" charset="0"/>
              </a:rPr>
              <a:t>cargo install </a:t>
            </a:r>
            <a:r>
              <a:rPr lang="en-US" dirty="0" err="1">
                <a:latin typeface="Lucida Console" panose="020B0609040504020204" pitchFamily="49" charset="0"/>
              </a:rPr>
              <a:t>evxcr_jupyter</a:t>
            </a:r>
            <a:r>
              <a:rPr lang="en-US" dirty="0">
                <a:latin typeface="Lucida Console" panose="020B0609040504020204" pitchFamily="49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dirty="0" err="1">
                <a:latin typeface="Lucida Console" panose="020B0609040504020204" pitchFamily="49" charset="0"/>
                <a:cs typeface="Arial" panose="020B0604020202020204" pitchFamily="34" charset="0"/>
              </a:rPr>
              <a:t>evcxr_jupyter</a:t>
            </a:r>
            <a:r>
              <a:rPr lang="en-US" dirty="0">
                <a:latin typeface="Lucida Console" panose="020B0609040504020204" pitchFamily="49" charset="0"/>
                <a:cs typeface="Arial" panose="020B0604020202020204" pitchFamily="34" charset="0"/>
              </a:rPr>
              <a:t> –install.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623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4811-3214-4DB3-8287-9CAC4EBA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</a:t>
            </a:r>
            <a:r>
              <a:rPr lang="en-US" dirty="0" err="1"/>
              <a:t>Impl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AEE7C-8854-4525-A2BA-8E1369A5A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34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Defines the functionality/methods of a struct.</a:t>
            </a:r>
          </a:p>
          <a:p>
            <a:r>
              <a:rPr lang="en-US" dirty="0"/>
              <a:t>Specified using </a:t>
            </a:r>
            <a:r>
              <a:rPr lang="en-US" b="1" dirty="0" err="1"/>
              <a:t>impl</a:t>
            </a:r>
            <a:r>
              <a:rPr lang="en-US" b="1" dirty="0"/>
              <a:t> </a:t>
            </a:r>
            <a:r>
              <a:rPr lang="en-US" b="1" dirty="0" err="1"/>
              <a:t>StructName</a:t>
            </a:r>
            <a:r>
              <a:rPr lang="en-US" dirty="0"/>
              <a:t>.</a:t>
            </a:r>
          </a:p>
          <a:p>
            <a:r>
              <a:rPr lang="en-US" dirty="0"/>
              <a:t>In this block, there are two special keywords:</a:t>
            </a:r>
          </a:p>
          <a:p>
            <a:pPr lvl="1"/>
            <a:r>
              <a:rPr lang="en-US" b="1" dirty="0"/>
              <a:t>self</a:t>
            </a:r>
            <a:r>
              <a:rPr lang="en-US" dirty="0"/>
              <a:t>: alias to the current </a:t>
            </a:r>
            <a:r>
              <a:rPr lang="en-US" b="1" dirty="0" err="1"/>
              <a:t>StructName</a:t>
            </a:r>
            <a:r>
              <a:rPr lang="en-US" dirty="0"/>
              <a:t> object.</a:t>
            </a:r>
          </a:p>
          <a:p>
            <a:pPr lvl="1"/>
            <a:r>
              <a:rPr lang="en-US" b="1" dirty="0"/>
              <a:t>Self</a:t>
            </a:r>
            <a:r>
              <a:rPr lang="en-US" dirty="0"/>
              <a:t>: refers to the type of the </a:t>
            </a:r>
            <a:r>
              <a:rPr lang="en-US" dirty="0" err="1"/>
              <a:t>impl</a:t>
            </a:r>
            <a:r>
              <a:rPr lang="en-US" dirty="0"/>
              <a:t> block.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92418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ED00-6FC0-459E-B3F9-A6EFAA0A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82B-4F1E-4A7A-8758-26C23793C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71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Similar to interfaces in object-oriented languages like C++ and Java.</a:t>
            </a:r>
          </a:p>
          <a:p>
            <a:r>
              <a:rPr lang="en-US" dirty="0"/>
              <a:t>Defines a required functionality for an abstract data type.</a:t>
            </a:r>
          </a:p>
          <a:p>
            <a:r>
              <a:rPr lang="en-US" dirty="0"/>
              <a:t>Specified using </a:t>
            </a:r>
            <a:r>
              <a:rPr lang="en-US" b="1" dirty="0"/>
              <a:t>trait</a:t>
            </a:r>
            <a:r>
              <a:rPr lang="en-US" dirty="0"/>
              <a:t> keyword.</a:t>
            </a:r>
          </a:p>
          <a:p>
            <a:pPr lvl="1"/>
            <a:r>
              <a:rPr lang="en-US" dirty="0"/>
              <a:t>Similar to </a:t>
            </a:r>
            <a:r>
              <a:rPr lang="en-US" b="1" dirty="0" err="1"/>
              <a:t>impl</a:t>
            </a:r>
            <a:r>
              <a:rPr lang="en-US" dirty="0"/>
              <a:t> block, but only contains function signatures.</a:t>
            </a:r>
          </a:p>
        </p:txBody>
      </p:sp>
    </p:spTree>
    <p:extLst>
      <p:ext uri="{BB962C8B-B14F-4D97-AF65-F5344CB8AC3E}">
        <p14:creationId xmlns:p14="http://schemas.microsoft.com/office/powerpoint/2010/main" val="21483864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77BE-28A5-4E6A-B032-6CE9C870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6E05-BF6E-4780-A789-488EFF329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struct to “inherit” a trait, it must implement that trait.</a:t>
            </a:r>
          </a:p>
        </p:txBody>
      </p:sp>
    </p:spTree>
    <p:extLst>
      <p:ext uri="{BB962C8B-B14F-4D97-AF65-F5344CB8AC3E}">
        <p14:creationId xmlns:p14="http://schemas.microsoft.com/office/powerpoint/2010/main" val="18868386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77BE-28A5-4E6A-B032-6CE9C870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6E05-BF6E-4780-A789-488EFF329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struct to “inherit” a trait, it must implement that trait.</a:t>
            </a:r>
          </a:p>
          <a:p>
            <a:r>
              <a:rPr lang="en-US" dirty="0"/>
              <a:t>Done using a special </a:t>
            </a:r>
            <a:r>
              <a:rPr lang="en-US" dirty="0" err="1"/>
              <a:t>impl</a:t>
            </a:r>
            <a:r>
              <a:rPr lang="en-US" dirty="0"/>
              <a:t> block that starts with </a:t>
            </a:r>
            <a:r>
              <a:rPr lang="en-US" b="1" dirty="0" err="1"/>
              <a:t>impl</a:t>
            </a:r>
            <a:r>
              <a:rPr lang="en-US" b="1" dirty="0"/>
              <a:t> </a:t>
            </a:r>
            <a:r>
              <a:rPr lang="en-US" b="1" dirty="0" err="1"/>
              <a:t>TraitName</a:t>
            </a:r>
            <a:r>
              <a:rPr lang="en-US" b="1" dirty="0"/>
              <a:t> for </a:t>
            </a:r>
            <a:r>
              <a:rPr lang="en-US" b="1" dirty="0" err="1"/>
              <a:t>StructName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Functions in block should provide implementations for trait functions.</a:t>
            </a:r>
          </a:p>
        </p:txBody>
      </p:sp>
    </p:spTree>
    <p:extLst>
      <p:ext uri="{BB962C8B-B14F-4D97-AF65-F5344CB8AC3E}">
        <p14:creationId xmlns:p14="http://schemas.microsoft.com/office/powerpoint/2010/main" val="5740427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5B54-4947-4C96-A508-3A7D3C0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BB67-9CA9-4343-97FA-14966FDB5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Structs and </a:t>
            </a:r>
            <a:r>
              <a:rPr lang="en-US" dirty="0" err="1"/>
              <a:t>impl</a:t>
            </a:r>
            <a:r>
              <a:rPr lang="en-US" dirty="0"/>
              <a:t> blocks provide functionality similar to C++ classes.</a:t>
            </a:r>
          </a:p>
          <a:p>
            <a:r>
              <a:rPr lang="en-US" dirty="0"/>
              <a:t>Traits provide functionality similar to inheritance.</a:t>
            </a:r>
          </a:p>
        </p:txBody>
      </p:sp>
    </p:spTree>
    <p:extLst>
      <p:ext uri="{BB962C8B-B14F-4D97-AF65-F5344CB8AC3E}">
        <p14:creationId xmlns:p14="http://schemas.microsoft.com/office/powerpoint/2010/main" val="31098918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138B-4D9A-4F48-986B-5E8D081A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3EC8-0FB3-4BE7-AB51-85995D2B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Similar, but much more powerful than C/C++ </a:t>
            </a:r>
            <a:r>
              <a:rPr lang="en-US" dirty="0" err="1"/>
              <a:t>enums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13645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138B-4D9A-4F48-986B-5E8D081A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3EC8-0FB3-4BE7-AB51-85995D2B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Similar, but much more powerful than C/C++ </a:t>
            </a:r>
            <a:r>
              <a:rPr lang="en-US" dirty="0" err="1"/>
              <a:t>enums</a:t>
            </a:r>
            <a:r>
              <a:rPr lang="en-US" dirty="0"/>
              <a:t>.</a:t>
            </a:r>
          </a:p>
          <a:p>
            <a:r>
              <a:rPr lang="en-US" dirty="0"/>
              <a:t>Specifies a variant type.</a:t>
            </a:r>
          </a:p>
        </p:txBody>
      </p:sp>
    </p:spTree>
    <p:extLst>
      <p:ext uri="{BB962C8B-B14F-4D97-AF65-F5344CB8AC3E}">
        <p14:creationId xmlns:p14="http://schemas.microsoft.com/office/powerpoint/2010/main" val="42407030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138B-4D9A-4F48-986B-5E8D081A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3EC8-0FB3-4BE7-AB51-85995D2B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Similar, but much more powerful than C/C++ </a:t>
            </a:r>
            <a:r>
              <a:rPr lang="en-US" dirty="0" err="1"/>
              <a:t>enums</a:t>
            </a:r>
            <a:r>
              <a:rPr lang="en-US" dirty="0"/>
              <a:t>.</a:t>
            </a:r>
          </a:p>
          <a:p>
            <a:r>
              <a:rPr lang="en-US" dirty="0"/>
              <a:t>Specifies a variant type.</a:t>
            </a:r>
          </a:p>
          <a:p>
            <a:r>
              <a:rPr lang="en-US" dirty="0"/>
              <a:t>Powerful variant matching with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 statements.</a:t>
            </a:r>
          </a:p>
        </p:txBody>
      </p:sp>
    </p:spTree>
    <p:extLst>
      <p:ext uri="{BB962C8B-B14F-4D97-AF65-F5344CB8AC3E}">
        <p14:creationId xmlns:p14="http://schemas.microsoft.com/office/powerpoint/2010/main" val="29869792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DD33-5558-4BF1-97F4-D1C53BF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Enums: Match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58DD5-9BCE-4C77-8738-114261B39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C/C++ </a:t>
            </a:r>
            <a:r>
              <a:rPr lang="en-US" b="1" dirty="0"/>
              <a:t>switch</a:t>
            </a:r>
            <a:r>
              <a:rPr lang="en-US" dirty="0"/>
              <a:t> statements.</a:t>
            </a:r>
          </a:p>
          <a:p>
            <a:r>
              <a:rPr lang="en-US" dirty="0"/>
              <a:t>Allows you to “match“ variants of an </a:t>
            </a:r>
            <a:r>
              <a:rPr lang="en-US" dirty="0" err="1"/>
              <a:t>enum</a:t>
            </a:r>
            <a:r>
              <a:rPr lang="en-US" dirty="0"/>
              <a:t> and run code specific to each variant.</a:t>
            </a:r>
          </a:p>
          <a:p>
            <a:r>
              <a:rPr lang="en-US" dirty="0"/>
              <a:t>Allows you to unpack data from each variant.</a:t>
            </a:r>
          </a:p>
        </p:txBody>
      </p:sp>
    </p:spTree>
    <p:extLst>
      <p:ext uri="{BB962C8B-B14F-4D97-AF65-F5344CB8AC3E}">
        <p14:creationId xmlns:p14="http://schemas.microsoft.com/office/powerpoint/2010/main" val="23170736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DD33-5558-4BF1-97F4-D1C53BF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Enums: Match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58DD5-9BCE-4C77-8738-114261B39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C/C++ </a:t>
            </a:r>
            <a:r>
              <a:rPr lang="en-US" b="1" dirty="0"/>
              <a:t>switch</a:t>
            </a:r>
            <a:r>
              <a:rPr lang="en-US" dirty="0"/>
              <a:t> statements.</a:t>
            </a:r>
          </a:p>
          <a:p>
            <a:r>
              <a:rPr lang="en-US" dirty="0"/>
              <a:t>Allows you to “match“ variants of an </a:t>
            </a:r>
            <a:r>
              <a:rPr lang="en-US" dirty="0" err="1"/>
              <a:t>enum</a:t>
            </a:r>
            <a:r>
              <a:rPr lang="en-US" dirty="0"/>
              <a:t> and run code specific to each variant.</a:t>
            </a:r>
          </a:p>
          <a:p>
            <a:r>
              <a:rPr lang="en-US" dirty="0"/>
              <a:t>Allows you to unpack data from each variant.</a:t>
            </a:r>
          </a:p>
          <a:p>
            <a:r>
              <a:rPr lang="en-US" b="1" dirty="0"/>
              <a:t>Must have rule for every variant!</a:t>
            </a:r>
          </a:p>
        </p:txBody>
      </p:sp>
    </p:spTree>
    <p:extLst>
      <p:ext uri="{BB962C8B-B14F-4D97-AF65-F5344CB8AC3E}">
        <p14:creationId xmlns:p14="http://schemas.microsoft.com/office/powerpoint/2010/main" val="75540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AF0B-F5C5-4CA7-A07A-B3A5E5C7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BB1D-E74E-4F29-BE7B-121B260B7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Summarized by Rust’s “mission statement”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60077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1D5-7CE0-42D8-976F-E661BD62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Enums: If Let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2BD35-604D-404A-B26F-A4B276CE6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the same functionality as </a:t>
            </a:r>
            <a:r>
              <a:rPr lang="en-US" b="1" dirty="0"/>
              <a:t>match</a:t>
            </a:r>
            <a:r>
              <a:rPr lang="en-US" dirty="0"/>
              <a:t> statements, but lets you consider just one variant.</a:t>
            </a:r>
          </a:p>
        </p:txBody>
      </p:sp>
    </p:spTree>
    <p:extLst>
      <p:ext uri="{BB962C8B-B14F-4D97-AF65-F5344CB8AC3E}">
        <p14:creationId xmlns:p14="http://schemas.microsoft.com/office/powerpoint/2010/main" val="23529641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AA9F-6EC4-4A6E-B3D5-67381C4F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39DB9-9ACE-4337-BD45-6CF872E9A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7688"/>
            <a:ext cx="4040188" cy="479822"/>
          </a:xfrm>
        </p:spPr>
        <p:txBody>
          <a:bodyPr/>
          <a:lstStyle/>
          <a:p>
            <a:r>
              <a:rPr lang="en-US" dirty="0"/>
              <a:t>C/C++ Enums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4C90E-8984-460B-BBE0-A782D4A31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574" y="1627508"/>
            <a:ext cx="4021814" cy="2933061"/>
          </a:xfrm>
        </p:spPr>
        <p:txBody>
          <a:bodyPr>
            <a:normAutofit fontScale="92500"/>
          </a:bodyPr>
          <a:lstStyle/>
          <a:p>
            <a:r>
              <a:rPr lang="en-US" dirty="0"/>
              <a:t>Represented as integer.</a:t>
            </a:r>
          </a:p>
          <a:p>
            <a:r>
              <a:rPr lang="en-US" dirty="0"/>
              <a:t>Variants are all differently valued integers.</a:t>
            </a:r>
          </a:p>
          <a:p>
            <a:r>
              <a:rPr lang="en-US" dirty="0"/>
              <a:t>Enums are </a:t>
            </a:r>
            <a:r>
              <a:rPr lang="en-US" b="1" dirty="0"/>
              <a:t>not</a:t>
            </a:r>
            <a:r>
              <a:rPr lang="en-US" dirty="0"/>
              <a:t> types.</a:t>
            </a:r>
          </a:p>
          <a:p>
            <a:r>
              <a:rPr lang="en-US" dirty="0"/>
              <a:t>Basic value matching through conditionals.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3525B-6864-4830-879A-858D299B2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8" y="1147688"/>
            <a:ext cx="4041775" cy="479822"/>
          </a:xfrm>
        </p:spPr>
        <p:txBody>
          <a:bodyPr/>
          <a:lstStyle/>
          <a:p>
            <a:r>
              <a:rPr lang="en-US" dirty="0"/>
              <a:t>Rust Enums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58341-87C3-4CFF-BBEF-6754F9AC8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09" y="1627508"/>
            <a:ext cx="4023394" cy="2933061"/>
          </a:xfrm>
        </p:spPr>
        <p:txBody>
          <a:bodyPr>
            <a:normAutofit fontScale="92500"/>
          </a:bodyPr>
          <a:lstStyle/>
          <a:p>
            <a:r>
              <a:rPr lang="en-US" dirty="0"/>
              <a:t>Represented by any type.</a:t>
            </a:r>
          </a:p>
          <a:p>
            <a:r>
              <a:rPr lang="en-US" dirty="0"/>
              <a:t>Variants can contain different data.</a:t>
            </a:r>
          </a:p>
          <a:p>
            <a:r>
              <a:rPr lang="en-US" dirty="0"/>
              <a:t>Enums are types.</a:t>
            </a:r>
          </a:p>
          <a:p>
            <a:r>
              <a:rPr lang="en-US" dirty="0"/>
              <a:t>Powerful variant matching and data extraction through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let.</a:t>
            </a:r>
          </a:p>
        </p:txBody>
      </p:sp>
    </p:spTree>
    <p:extLst>
      <p:ext uri="{BB962C8B-B14F-4D97-AF65-F5344CB8AC3E}">
        <p14:creationId xmlns:p14="http://schemas.microsoft.com/office/powerpoint/2010/main" val="29337523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special </a:t>
            </a:r>
            <a:r>
              <a:rPr lang="en-US" dirty="0" err="1"/>
              <a:t>enums</a:t>
            </a:r>
            <a:r>
              <a:rPr lang="en-US" dirty="0"/>
              <a:t> built into the language to provide special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8359323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special </a:t>
            </a:r>
            <a:r>
              <a:rPr lang="en-US" dirty="0" err="1"/>
              <a:t>enums</a:t>
            </a:r>
            <a:r>
              <a:rPr lang="en-US" dirty="0"/>
              <a:t> built into the language to provide special functionality.</a:t>
            </a:r>
          </a:p>
          <a:p>
            <a:pPr lvl="1"/>
            <a:r>
              <a:rPr lang="en-US" b="1" dirty="0"/>
              <a:t>Option</a:t>
            </a:r>
            <a:endParaRPr lang="en-US" dirty="0"/>
          </a:p>
          <a:p>
            <a:pPr lvl="1"/>
            <a:r>
              <a:rPr lang="en-US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0994455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does </a:t>
            </a:r>
            <a:r>
              <a:rPr lang="en-US" b="1" dirty="0"/>
              <a:t>not</a:t>
            </a:r>
            <a:r>
              <a:rPr lang="en-US" dirty="0"/>
              <a:t> have any concept of NULL.</a:t>
            </a:r>
          </a:p>
        </p:txBody>
      </p:sp>
    </p:spTree>
    <p:extLst>
      <p:ext uri="{BB962C8B-B14F-4D97-AF65-F5344CB8AC3E}">
        <p14:creationId xmlns:p14="http://schemas.microsoft.com/office/powerpoint/2010/main" val="22597830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does </a:t>
            </a:r>
            <a:r>
              <a:rPr lang="en-US" b="1" dirty="0"/>
              <a:t>not</a:t>
            </a:r>
            <a:r>
              <a:rPr lang="en-US" dirty="0"/>
              <a:t> have any concept of NULL.</a:t>
            </a:r>
          </a:p>
          <a:p>
            <a:r>
              <a:rPr lang="en-US" dirty="0"/>
              <a:t>In its place, Rust provides the </a:t>
            </a:r>
            <a:r>
              <a:rPr lang="en-US" b="1" dirty="0"/>
              <a:t>Option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03127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does </a:t>
            </a:r>
            <a:r>
              <a:rPr lang="en-US" b="1" dirty="0"/>
              <a:t>not</a:t>
            </a:r>
            <a:r>
              <a:rPr lang="en-US" dirty="0"/>
              <a:t> have any concept of NULL.</a:t>
            </a:r>
          </a:p>
          <a:p>
            <a:r>
              <a:rPr lang="en-US" dirty="0"/>
              <a:t>In its place, Rust provides the </a:t>
            </a:r>
            <a:r>
              <a:rPr lang="en-US" b="1" dirty="0"/>
              <a:t>Option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Used to represent optional values.</a:t>
            </a:r>
          </a:p>
        </p:txBody>
      </p:sp>
    </p:spTree>
    <p:extLst>
      <p:ext uri="{BB962C8B-B14F-4D97-AF65-F5344CB8AC3E}">
        <p14:creationId xmlns:p14="http://schemas.microsoft.com/office/powerpoint/2010/main" val="35520113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B303-2E34-4C53-ABA0-D9221D55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7BD97-9FA6-4A85-8E58-3347FC15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variants:</a:t>
            </a:r>
          </a:p>
          <a:p>
            <a:pPr lvl="1"/>
            <a:r>
              <a:rPr lang="en-US" b="1" dirty="0"/>
              <a:t>Some(</a:t>
            </a:r>
            <a:r>
              <a:rPr lang="en-US" b="1" dirty="0" err="1"/>
              <a:t>val</a:t>
            </a:r>
            <a:r>
              <a:rPr lang="en-US" b="1" dirty="0"/>
              <a:t>)</a:t>
            </a:r>
            <a:r>
              <a:rPr lang="en-US" dirty="0"/>
              <a:t>: represents that some value is stored.</a:t>
            </a:r>
          </a:p>
          <a:p>
            <a:pPr lvl="1"/>
            <a:r>
              <a:rPr lang="en-US" b="1" dirty="0"/>
              <a:t>None</a:t>
            </a:r>
            <a:r>
              <a:rPr lang="en-US" dirty="0"/>
              <a:t>: represents a lack of value.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66124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60"/>
            <a:ext cx="8229600" cy="3394472"/>
          </a:xfrm>
        </p:spPr>
        <p:txBody>
          <a:bodyPr/>
          <a:lstStyle/>
          <a:p>
            <a:r>
              <a:rPr lang="en-US" dirty="0"/>
              <a:t>Unlike many modern programming languages, Rust does </a:t>
            </a:r>
            <a:r>
              <a:rPr lang="en-US" b="1" dirty="0"/>
              <a:t>not</a:t>
            </a:r>
            <a:r>
              <a:rPr lang="en-US" dirty="0"/>
              <a:t> have a C++-style exception handling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749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520"/>
            <a:ext cx="8229600" cy="3394472"/>
          </a:xfrm>
        </p:spPr>
        <p:txBody>
          <a:bodyPr/>
          <a:lstStyle/>
          <a:p>
            <a:r>
              <a:rPr lang="en-US" dirty="0"/>
              <a:t>Unlike many modern programming languages, Rust does </a:t>
            </a:r>
            <a:r>
              <a:rPr lang="en-US" b="1" dirty="0"/>
              <a:t>not</a:t>
            </a:r>
            <a:r>
              <a:rPr lang="en-US" dirty="0"/>
              <a:t> have a C++-style exception handling system.</a:t>
            </a:r>
          </a:p>
          <a:p>
            <a:r>
              <a:rPr lang="en-US" dirty="0"/>
              <a:t>Instead, it uses a C-style error-return system .</a:t>
            </a:r>
          </a:p>
        </p:txBody>
      </p:sp>
    </p:spTree>
    <p:extLst>
      <p:ext uri="{BB962C8B-B14F-4D97-AF65-F5344CB8AC3E}">
        <p14:creationId xmlns:p14="http://schemas.microsoft.com/office/powerpoint/2010/main" val="223013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AF0B-F5C5-4CA7-A07A-B3A5E5C7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BB1D-E74E-4F29-BE7B-121B260B7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Summarized by Rust’s “mission statement”</a:t>
            </a:r>
          </a:p>
          <a:p>
            <a:pPr marL="0" indent="0" algn="ctr">
              <a:buNone/>
            </a:pPr>
            <a:r>
              <a:rPr lang="en-US" dirty="0"/>
              <a:t>“Rust is a systems programming language focused on three goals: </a:t>
            </a:r>
            <a:r>
              <a:rPr lang="en-US" b="1" dirty="0"/>
              <a:t>safety</a:t>
            </a:r>
            <a:r>
              <a:rPr lang="en-US" dirty="0"/>
              <a:t>, </a:t>
            </a:r>
            <a:r>
              <a:rPr lang="en-US" b="1" dirty="0"/>
              <a:t>speed</a:t>
            </a:r>
            <a:r>
              <a:rPr lang="en-US" dirty="0"/>
              <a:t>, and </a:t>
            </a:r>
            <a:r>
              <a:rPr lang="en-US" b="1" dirty="0"/>
              <a:t>concurrency</a:t>
            </a:r>
            <a:r>
              <a:rPr lang="en-US" dirty="0"/>
              <a:t>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99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59"/>
            <a:ext cx="8229600" cy="3611879"/>
          </a:xfrm>
        </p:spPr>
        <p:txBody>
          <a:bodyPr>
            <a:normAutofit/>
          </a:bodyPr>
          <a:lstStyle/>
          <a:p>
            <a:r>
              <a:rPr lang="en-US" dirty="0"/>
              <a:t>Unlike many modern programming languages, Rust does </a:t>
            </a:r>
            <a:r>
              <a:rPr lang="en-US" b="1" dirty="0"/>
              <a:t>not</a:t>
            </a:r>
            <a:r>
              <a:rPr lang="en-US" dirty="0"/>
              <a:t> have a C++-style exception handling system.</a:t>
            </a:r>
          </a:p>
          <a:p>
            <a:r>
              <a:rPr lang="en-US" dirty="0"/>
              <a:t>Instead, it uses a C-style error-return system.</a:t>
            </a:r>
          </a:p>
          <a:p>
            <a:pPr lvl="1"/>
            <a:r>
              <a:rPr lang="en-US" dirty="0"/>
              <a:t>Instead of using integers to indicate success and errors, Rust uses the </a:t>
            </a:r>
            <a:r>
              <a:rPr lang="en-US" b="1" dirty="0"/>
              <a:t>Result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89691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59"/>
            <a:ext cx="8229600" cy="3611879"/>
          </a:xfrm>
        </p:spPr>
        <p:txBody>
          <a:bodyPr>
            <a:normAutofit/>
          </a:bodyPr>
          <a:lstStyle/>
          <a:p>
            <a:r>
              <a:rPr lang="en-US" dirty="0"/>
              <a:t>Instead, it uses a C-style error-return system for recoverable errors, …</a:t>
            </a:r>
          </a:p>
          <a:p>
            <a:pPr lvl="1"/>
            <a:r>
              <a:rPr lang="en-US" dirty="0"/>
              <a:t>Instead of using integers to indicate success and errors, Rust uses the </a:t>
            </a:r>
            <a:r>
              <a:rPr lang="en-US" b="1" dirty="0"/>
              <a:t>Result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61872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59"/>
            <a:ext cx="8229600" cy="3611879"/>
          </a:xfrm>
        </p:spPr>
        <p:txBody>
          <a:bodyPr>
            <a:normAutofit/>
          </a:bodyPr>
          <a:lstStyle/>
          <a:p>
            <a:r>
              <a:rPr lang="en-US" dirty="0"/>
              <a:t>Instead, it uses a C-style error-return system for recoverable errors, …</a:t>
            </a:r>
          </a:p>
          <a:p>
            <a:pPr lvl="1"/>
            <a:r>
              <a:rPr lang="en-US" dirty="0"/>
              <a:t>Instead of using integers to indicate success and errors, Rust uses the </a:t>
            </a:r>
            <a:r>
              <a:rPr lang="en-US" b="1" dirty="0"/>
              <a:t>Result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  <a:p>
            <a:r>
              <a:rPr lang="en-US" dirty="0"/>
              <a:t>And the </a:t>
            </a:r>
            <a:r>
              <a:rPr lang="en-US" b="1" dirty="0"/>
              <a:t>panic!</a:t>
            </a:r>
            <a:r>
              <a:rPr lang="en-US" dirty="0"/>
              <a:t> macro for unrecoverable errors.</a:t>
            </a:r>
          </a:p>
        </p:txBody>
      </p:sp>
    </p:spTree>
    <p:extLst>
      <p:ext uri="{BB962C8B-B14F-4D97-AF65-F5344CB8AC3E}">
        <p14:creationId xmlns:p14="http://schemas.microsoft.com/office/powerpoint/2010/main" val="17724250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100F4-DE95-4992-8C56-84CCBDE2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68AE-7ACA-4398-B99C-55CC296A6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Variants:</a:t>
            </a:r>
          </a:p>
          <a:p>
            <a:pPr lvl="1"/>
            <a:r>
              <a:rPr lang="en-US" b="1" dirty="0"/>
              <a:t>Ok(</a:t>
            </a:r>
            <a:r>
              <a:rPr lang="en-US" b="1" dirty="0" err="1"/>
              <a:t>val</a:t>
            </a:r>
            <a:r>
              <a:rPr lang="en-US" b="1" dirty="0"/>
              <a:t>)</a:t>
            </a:r>
            <a:r>
              <a:rPr lang="en-US" dirty="0"/>
              <a:t>: represents a successful return.</a:t>
            </a:r>
          </a:p>
          <a:p>
            <a:pPr lvl="1"/>
            <a:r>
              <a:rPr lang="en-US" b="1" dirty="0"/>
              <a:t>Err(</a:t>
            </a:r>
            <a:r>
              <a:rPr lang="en-US" b="1" dirty="0" err="1"/>
              <a:t>err_val</a:t>
            </a:r>
            <a:r>
              <a:rPr lang="en-US" b="1" dirty="0"/>
              <a:t>)</a:t>
            </a:r>
            <a:r>
              <a:rPr lang="en-US" dirty="0"/>
              <a:t>: represents an error (indicated by the stored values).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1180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C9A3-5F76-4338-9B37-27741634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D452-AFBA-462C-8284-DA63D123D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handle either of these special </a:t>
            </a:r>
            <a:r>
              <a:rPr lang="en-US" dirty="0" err="1"/>
              <a:t>enums</a:t>
            </a:r>
            <a:r>
              <a:rPr lang="en-US" dirty="0"/>
              <a:t> using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584201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C9A3-5F76-4338-9B37-27741634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D452-AFBA-462C-8284-DA63D123D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handle either of these special </a:t>
            </a:r>
            <a:r>
              <a:rPr lang="en-US" dirty="0" err="1"/>
              <a:t>enums</a:t>
            </a:r>
            <a:r>
              <a:rPr lang="en-US" dirty="0"/>
              <a:t> using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Handling </a:t>
            </a:r>
            <a:r>
              <a:rPr lang="en-US" b="1" dirty="0"/>
              <a:t>Option</a:t>
            </a:r>
            <a:r>
              <a:rPr lang="en-US" dirty="0"/>
              <a:t> and </a:t>
            </a:r>
            <a:r>
              <a:rPr lang="en-US" b="1" dirty="0"/>
              <a:t>Result</a:t>
            </a:r>
            <a:r>
              <a:rPr lang="en-US" dirty="0"/>
              <a:t> are extremely common operations.</a:t>
            </a:r>
          </a:p>
        </p:txBody>
      </p:sp>
    </p:spTree>
    <p:extLst>
      <p:ext uri="{BB962C8B-B14F-4D97-AF65-F5344CB8AC3E}">
        <p14:creationId xmlns:p14="http://schemas.microsoft.com/office/powerpoint/2010/main" val="393132247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C9A3-5F76-4338-9B37-27741634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D452-AFBA-462C-8284-DA63D123D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handle either of these special </a:t>
            </a:r>
            <a:r>
              <a:rPr lang="en-US" dirty="0" err="1"/>
              <a:t>enums</a:t>
            </a:r>
            <a:r>
              <a:rPr lang="en-US" dirty="0"/>
              <a:t> using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Handling </a:t>
            </a:r>
            <a:r>
              <a:rPr lang="en-US" b="1" dirty="0"/>
              <a:t>Option</a:t>
            </a:r>
            <a:r>
              <a:rPr lang="en-US" dirty="0"/>
              <a:t> and </a:t>
            </a:r>
            <a:r>
              <a:rPr lang="en-US" b="1" dirty="0"/>
              <a:t>Result</a:t>
            </a:r>
            <a:r>
              <a:rPr lang="en-US" dirty="0"/>
              <a:t> are extremely common operations.</a:t>
            </a:r>
          </a:p>
          <a:p>
            <a:pPr lvl="1"/>
            <a:r>
              <a:rPr lang="en-US" dirty="0"/>
              <a:t>Rust provides several methods for these </a:t>
            </a:r>
            <a:r>
              <a:rPr lang="en-US" dirty="0" err="1"/>
              <a:t>enums</a:t>
            </a:r>
            <a:r>
              <a:rPr lang="en-US" dirty="0"/>
              <a:t> to automate this matching.</a:t>
            </a:r>
          </a:p>
        </p:txBody>
      </p:sp>
    </p:spTree>
    <p:extLst>
      <p:ext uri="{BB962C8B-B14F-4D97-AF65-F5344CB8AC3E}">
        <p14:creationId xmlns:p14="http://schemas.microsoft.com/office/powerpoint/2010/main" val="12944200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D638-FBFD-41CE-A1A1-51DCE299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B6949-8916-479E-937F-39DF7A33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unwrap</a:t>
            </a:r>
            <a:r>
              <a:rPr lang="en-US" dirty="0"/>
              <a:t>: returns contained value if variant is positive (Some, Ok) or panics if variant is negative.</a:t>
            </a:r>
          </a:p>
          <a:p>
            <a:r>
              <a:rPr lang="en-US" b="1" dirty="0"/>
              <a:t>expect</a:t>
            </a:r>
            <a:r>
              <a:rPr lang="en-US" dirty="0"/>
              <a:t>: same as </a:t>
            </a:r>
            <a:r>
              <a:rPr lang="en-US" b="1" dirty="0"/>
              <a:t>unwrap</a:t>
            </a:r>
            <a:r>
              <a:rPr lang="en-US" dirty="0"/>
              <a:t>, but allows the user to set a custom message on failure.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22727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0FB5-76FC-4EC4-BB46-BB8AEF79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E974B-FB33-42EE-97CC-7BEF3839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?</a:t>
            </a:r>
            <a:r>
              <a:rPr lang="en-US" dirty="0"/>
              <a:t> Operator (2018 edition only): returns the stored value if variant is positive. Otherwise, returns the negative variant from the current function.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26455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9452-B7B4-45C6-BED3-99219E92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64D-6A54-4C45-8295-40DE3EEC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many systems languages, Rust has a built-in module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2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6538735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9452-B7B4-45C6-BED3-99219E92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64D-6A54-4C45-8295-40DE3EEC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many systems languages, Rust has a built-in module system.</a:t>
            </a:r>
          </a:p>
          <a:p>
            <a:pPr lvl="1"/>
            <a:r>
              <a:rPr lang="en-US" dirty="0"/>
              <a:t>Similar to Python’s module system.</a:t>
            </a:r>
          </a:p>
        </p:txBody>
      </p:sp>
    </p:spTree>
    <p:extLst>
      <p:ext uri="{BB962C8B-B14F-4D97-AF65-F5344CB8AC3E}">
        <p14:creationId xmlns:p14="http://schemas.microsoft.com/office/powerpoint/2010/main" val="32015661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9452-B7B4-45C6-BED3-99219E92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64D-6A54-4C45-8295-40DE3EEC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many systems languages, Rust has a built-in module system.</a:t>
            </a:r>
          </a:p>
          <a:p>
            <a:pPr lvl="1"/>
            <a:r>
              <a:rPr lang="en-US" dirty="0"/>
              <a:t>Similar to Python’s module system.</a:t>
            </a:r>
          </a:p>
          <a:p>
            <a:pPr lvl="1"/>
            <a:r>
              <a:rPr lang="en-US" dirty="0"/>
              <a:t>Syntax and file layout depends on the Rust edition you’re using.</a:t>
            </a:r>
          </a:p>
        </p:txBody>
      </p:sp>
    </p:spTree>
    <p:extLst>
      <p:ext uri="{BB962C8B-B14F-4D97-AF65-F5344CB8AC3E}">
        <p14:creationId xmlns:p14="http://schemas.microsoft.com/office/powerpoint/2010/main" val="2824562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EBB-A3D5-407D-A59E-726F3E02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51D5-37B1-4FD8-94EB-7FC51E8E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Rust released?</a:t>
            </a:r>
          </a:p>
        </p:txBody>
      </p:sp>
    </p:spTree>
    <p:extLst>
      <p:ext uri="{BB962C8B-B14F-4D97-AF65-F5344CB8AC3E}">
        <p14:creationId xmlns:p14="http://schemas.microsoft.com/office/powerpoint/2010/main" val="40870623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EBB-A3D5-407D-A59E-726F3E02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51D5-37B1-4FD8-94EB-7FC51E8E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Rust released?</a:t>
            </a:r>
          </a:p>
          <a:p>
            <a:pPr lvl="1"/>
            <a:r>
              <a:rPr lang="en-US" dirty="0"/>
              <a:t>Rust has three release channels:</a:t>
            </a:r>
          </a:p>
          <a:p>
            <a:pPr lvl="2"/>
            <a:r>
              <a:rPr lang="en-US" dirty="0"/>
              <a:t>Nightly</a:t>
            </a:r>
          </a:p>
          <a:p>
            <a:pPr lvl="2"/>
            <a:r>
              <a:rPr lang="en-US" dirty="0"/>
              <a:t>Beta</a:t>
            </a:r>
          </a:p>
          <a:p>
            <a:pPr lvl="2"/>
            <a:r>
              <a:rPr lang="en-US" dirty="0"/>
              <a:t>Stable</a:t>
            </a:r>
          </a:p>
        </p:txBody>
      </p:sp>
    </p:spTree>
    <p:extLst>
      <p:ext uri="{BB962C8B-B14F-4D97-AF65-F5344CB8AC3E}">
        <p14:creationId xmlns:p14="http://schemas.microsoft.com/office/powerpoint/2010/main" val="33085953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EBB-A3D5-407D-A59E-726F3E02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51D5-37B1-4FD8-94EB-7FC51E8E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Rust released?</a:t>
            </a:r>
          </a:p>
          <a:p>
            <a:pPr lvl="1"/>
            <a:r>
              <a:rPr lang="en-US" dirty="0"/>
              <a:t>Rust has three release channels:</a:t>
            </a:r>
          </a:p>
          <a:p>
            <a:pPr lvl="2"/>
            <a:r>
              <a:rPr lang="en-US" dirty="0"/>
              <a:t>Nightly: Releases every night</a:t>
            </a:r>
          </a:p>
          <a:p>
            <a:pPr lvl="2"/>
            <a:r>
              <a:rPr lang="en-US" dirty="0"/>
              <a:t>Beta: Releases every 6 weeks</a:t>
            </a:r>
          </a:p>
          <a:p>
            <a:pPr lvl="2"/>
            <a:r>
              <a:rPr lang="en-US" dirty="0"/>
              <a:t>Stable: Releases every 6 weeks (one period behind Beta)</a:t>
            </a:r>
          </a:p>
        </p:txBody>
      </p:sp>
    </p:spTree>
    <p:extLst>
      <p:ext uri="{BB962C8B-B14F-4D97-AF65-F5344CB8AC3E}">
        <p14:creationId xmlns:p14="http://schemas.microsoft.com/office/powerpoint/2010/main" val="12143132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C28B-3A7A-4A50-BE3F-685FE4A7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E97D-5971-4106-9974-33D1A1BF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release cycle matter?</a:t>
            </a:r>
          </a:p>
        </p:txBody>
      </p:sp>
    </p:spTree>
    <p:extLst>
      <p:ext uri="{BB962C8B-B14F-4D97-AF65-F5344CB8AC3E}">
        <p14:creationId xmlns:p14="http://schemas.microsoft.com/office/powerpoint/2010/main" val="25608292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C28B-3A7A-4A50-BE3F-685FE4A7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E97D-5971-4106-9974-33D1A1BF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release cycle matter?</a:t>
            </a:r>
          </a:p>
          <a:p>
            <a:pPr lvl="1"/>
            <a:r>
              <a:rPr lang="en-US" dirty="0"/>
              <a:t>Short Release Cycle =&gt; Fewer new features per release</a:t>
            </a:r>
          </a:p>
        </p:txBody>
      </p:sp>
    </p:spTree>
    <p:extLst>
      <p:ext uri="{BB962C8B-B14F-4D97-AF65-F5344CB8AC3E}">
        <p14:creationId xmlns:p14="http://schemas.microsoft.com/office/powerpoint/2010/main" val="23442128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C28B-3A7A-4A50-BE3F-685FE4A7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E97D-5971-4106-9974-33D1A1BF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release cycle matter?</a:t>
            </a:r>
          </a:p>
          <a:p>
            <a:pPr lvl="1"/>
            <a:r>
              <a:rPr lang="en-US" dirty="0"/>
              <a:t>Short Release Cycle =&gt; Fewer new features per release</a:t>
            </a:r>
          </a:p>
          <a:p>
            <a:pPr lvl="1"/>
            <a:r>
              <a:rPr lang="en-US" dirty="0"/>
              <a:t>Eventually, changes add up, but it might be hard for programmers to keep track of changes.</a:t>
            </a:r>
          </a:p>
        </p:txBody>
      </p:sp>
    </p:spTree>
    <p:extLst>
      <p:ext uri="{BB962C8B-B14F-4D97-AF65-F5344CB8AC3E}">
        <p14:creationId xmlns:p14="http://schemas.microsoft.com/office/powerpoint/2010/main" val="18841409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EC99-ACF8-4EA8-95EA-2D38A0DA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3041-54BF-49F9-AFC2-0EB8B1A3F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editions combine all the features from prior releases along with several new API/ABI changing features into a single large package.</a:t>
            </a:r>
          </a:p>
        </p:txBody>
      </p:sp>
    </p:spTree>
    <p:extLst>
      <p:ext uri="{BB962C8B-B14F-4D97-AF65-F5344CB8AC3E}">
        <p14:creationId xmlns:p14="http://schemas.microsoft.com/office/powerpoint/2010/main" val="4094185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EC99-ACF8-4EA8-95EA-2D38A0DA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3041-54BF-49F9-AFC2-0EB8B1A3F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editions combine all the features from prior releases along with several new API/ABI changing features into a single large package.</a:t>
            </a:r>
          </a:p>
          <a:p>
            <a:pPr lvl="1"/>
            <a:r>
              <a:rPr lang="en-US" dirty="0"/>
              <a:t>Similar to C++ Standards.</a:t>
            </a:r>
          </a:p>
        </p:txBody>
      </p:sp>
    </p:spTree>
    <p:extLst>
      <p:ext uri="{BB962C8B-B14F-4D97-AF65-F5344CB8AC3E}">
        <p14:creationId xmlns:p14="http://schemas.microsoft.com/office/powerpoint/2010/main" val="364956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</p:txBody>
      </p:sp>
    </p:spTree>
    <p:extLst>
      <p:ext uri="{BB962C8B-B14F-4D97-AF65-F5344CB8AC3E}">
        <p14:creationId xmlns:p14="http://schemas.microsoft.com/office/powerpoint/2010/main" val="41437976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9873-F03A-481D-B6A8-CD82EC4D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5072-AB59-45D5-AB72-FE9F7FA70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C++ standards, Rust editions may add backwards incompatible changes (like adding new keywords).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785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9873-F03A-481D-B6A8-CD82EC4D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5072-AB59-45D5-AB72-FE9F7FA70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C++ standards, Rust editions may add backwards incompatible changes (like adding new keywords).</a:t>
            </a:r>
          </a:p>
          <a:p>
            <a:r>
              <a:rPr lang="en-US" dirty="0"/>
              <a:t>However, unlike C++, two pieces of Rust code that are built with different editions can still be linked together.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062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DB51-C9F4-4613-B481-E906ED6C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268D-2C86-4BA2-B7AE-DB4C8179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summarize:</a:t>
            </a:r>
          </a:p>
          <a:p>
            <a:pPr lvl="1"/>
            <a:r>
              <a:rPr lang="en-US" dirty="0"/>
              <a:t>Rust editions combine all new features since last edition plus new API changes.</a:t>
            </a:r>
          </a:p>
          <a:p>
            <a:pPr lvl="1"/>
            <a:r>
              <a:rPr lang="en-US" dirty="0"/>
              <a:t>Rust code compiled with different editions can be linked together after being compiled.</a:t>
            </a:r>
          </a:p>
        </p:txBody>
      </p:sp>
    </p:spTree>
    <p:extLst>
      <p:ext uri="{BB962C8B-B14F-4D97-AF65-F5344CB8AC3E}">
        <p14:creationId xmlns:p14="http://schemas.microsoft.com/office/powerpoint/2010/main" val="35500232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DB51-C9F4-4613-B481-E906ED6C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268D-2C86-4BA2-B7AE-DB4C81790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43299"/>
          </a:xfrm>
        </p:spPr>
        <p:txBody>
          <a:bodyPr>
            <a:normAutofit/>
          </a:bodyPr>
          <a:lstStyle/>
          <a:p>
            <a:r>
              <a:rPr lang="en-US" dirty="0"/>
              <a:t>To summarize:</a:t>
            </a:r>
          </a:p>
          <a:p>
            <a:pPr lvl="1"/>
            <a:r>
              <a:rPr lang="en-US" dirty="0"/>
              <a:t>Rust editions combine all new features since last edition plus new API changes.</a:t>
            </a:r>
          </a:p>
          <a:p>
            <a:pPr lvl="1"/>
            <a:r>
              <a:rPr lang="en-US" dirty="0"/>
              <a:t>Rust code compiled with different editions can be linked together after being compiled.</a:t>
            </a:r>
          </a:p>
          <a:p>
            <a:r>
              <a:rPr lang="en-US" dirty="0"/>
              <a:t>Unlike C++, past Rust editions are still maintained with new releases.</a:t>
            </a:r>
          </a:p>
        </p:txBody>
      </p:sp>
    </p:spTree>
    <p:extLst>
      <p:ext uri="{BB962C8B-B14F-4D97-AF65-F5344CB8AC3E}">
        <p14:creationId xmlns:p14="http://schemas.microsoft.com/office/powerpoint/2010/main" val="334267159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E8EE-183A-43CC-A6DB-7B7D1C9B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98AB6-E38E-4259-98DF-D2A899B92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there are two existing Rust editions and one planned:</a:t>
            </a:r>
          </a:p>
          <a:p>
            <a:pPr lvl="1"/>
            <a:r>
              <a:rPr lang="en-US" dirty="0"/>
              <a:t>Rust 2015 (existing)</a:t>
            </a:r>
          </a:p>
          <a:p>
            <a:pPr lvl="1"/>
            <a:r>
              <a:rPr lang="en-US" dirty="0"/>
              <a:t>Rust 2018 (existing)</a:t>
            </a:r>
          </a:p>
          <a:p>
            <a:pPr lvl="1"/>
            <a:r>
              <a:rPr lang="en-US" dirty="0"/>
              <a:t>Rust 2021 (planned)</a:t>
            </a:r>
          </a:p>
        </p:txBody>
      </p:sp>
    </p:spTree>
    <p:extLst>
      <p:ext uri="{BB962C8B-B14F-4D97-AF65-F5344CB8AC3E}">
        <p14:creationId xmlns:p14="http://schemas.microsoft.com/office/powerpoint/2010/main" val="2071096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9569-F237-4D8F-803C-E55FE6F7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Rust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0F3F-FA08-4605-B7A1-03363CB1F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original, default edition.</a:t>
            </a:r>
          </a:p>
          <a:p>
            <a:r>
              <a:rPr lang="en-US" dirty="0"/>
              <a:t>Released alongside Rust v1.0</a:t>
            </a:r>
          </a:p>
          <a:p>
            <a:r>
              <a:rPr lang="en-US" dirty="0"/>
              <a:t>Focus on “stability”.</a:t>
            </a:r>
          </a:p>
        </p:txBody>
      </p:sp>
    </p:spTree>
    <p:extLst>
      <p:ext uri="{BB962C8B-B14F-4D97-AF65-F5344CB8AC3E}">
        <p14:creationId xmlns:p14="http://schemas.microsoft.com/office/powerpoint/2010/main" val="31439276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6DB49-96BD-4A88-822F-B3D73B77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Rust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D180A-8E90-4BFA-94B8-69F09FB54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newest edition.</a:t>
            </a:r>
          </a:p>
          <a:p>
            <a:r>
              <a:rPr lang="en-US" dirty="0"/>
              <a:t>Released alongside Rust 1.31</a:t>
            </a:r>
          </a:p>
          <a:p>
            <a:r>
              <a:rPr lang="en-US" dirty="0"/>
              <a:t>Focus on “productivity”</a:t>
            </a:r>
          </a:p>
          <a:p>
            <a:pPr lvl="1"/>
            <a:r>
              <a:rPr lang="en-US" dirty="0"/>
              <a:t>Newer, simpler syntax designed to make Rust code easier to write.</a:t>
            </a:r>
          </a:p>
          <a:p>
            <a:pPr lvl="1"/>
            <a:r>
              <a:rPr lang="en-US" dirty="0"/>
              <a:t>Smarter borrow-checker.</a:t>
            </a:r>
          </a:p>
        </p:txBody>
      </p:sp>
    </p:spTree>
    <p:extLst>
      <p:ext uri="{BB962C8B-B14F-4D97-AF65-F5344CB8AC3E}">
        <p14:creationId xmlns:p14="http://schemas.microsoft.com/office/powerpoint/2010/main" val="24100807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EF06-FA07-4687-B18A-18A12EAF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5E42-D23D-4E10-9E3F-7DEF44FD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2018 made significant changes to Rust’s module system.</a:t>
            </a:r>
          </a:p>
        </p:txBody>
      </p:sp>
    </p:spTree>
    <p:extLst>
      <p:ext uri="{BB962C8B-B14F-4D97-AF65-F5344CB8AC3E}">
        <p14:creationId xmlns:p14="http://schemas.microsoft.com/office/powerpoint/2010/main" val="141885817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EF06-FA07-4687-B18A-18A12EAF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5E42-D23D-4E10-9E3F-7DEF44FD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2018 made significant changes to Rust’s module system.</a:t>
            </a:r>
          </a:p>
          <a:p>
            <a:pPr lvl="1"/>
            <a:r>
              <a:rPr lang="en-US" dirty="0"/>
              <a:t>Improved import syntax.</a:t>
            </a:r>
          </a:p>
          <a:p>
            <a:pPr lvl="1"/>
            <a:r>
              <a:rPr lang="en-US" dirty="0"/>
              <a:t>First-class module system support for macros.</a:t>
            </a:r>
          </a:p>
          <a:p>
            <a:pPr lvl="1"/>
            <a:r>
              <a:rPr lang="en-US" dirty="0"/>
              <a:t>(Arguably) better file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64170429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Single, named collection of Rust code with a distinct “include” path.</a:t>
            </a:r>
          </a:p>
        </p:txBody>
      </p:sp>
    </p:spTree>
    <p:extLst>
      <p:ext uri="{BB962C8B-B14F-4D97-AF65-F5344CB8AC3E}">
        <p14:creationId xmlns:p14="http://schemas.microsoft.com/office/powerpoint/2010/main" val="819807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  <a:p>
            <a:pPr lvl="1"/>
            <a:r>
              <a:rPr lang="en-US" dirty="0"/>
              <a:t>Rust compiler is built on top of LLVM.</a:t>
            </a:r>
          </a:p>
        </p:txBody>
      </p:sp>
    </p:spTree>
    <p:extLst>
      <p:ext uri="{BB962C8B-B14F-4D97-AF65-F5344CB8AC3E}">
        <p14:creationId xmlns:p14="http://schemas.microsoft.com/office/powerpoint/2010/main" val="38935712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</p:txBody>
      </p:sp>
    </p:spTree>
    <p:extLst>
      <p:ext uri="{BB962C8B-B14F-4D97-AF65-F5344CB8AC3E}">
        <p14:creationId xmlns:p14="http://schemas.microsoft.com/office/powerpoint/2010/main" val="29965751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Region of code (surrounded by curly braces) marked with the </a:t>
            </a:r>
            <a:r>
              <a:rPr lang="en-US" b="1" dirty="0"/>
              <a:t>mod</a:t>
            </a:r>
            <a:r>
              <a:rPr lang="en-US" dirty="0"/>
              <a:t> keyword.</a:t>
            </a:r>
          </a:p>
        </p:txBody>
      </p:sp>
    </p:spTree>
    <p:extLst>
      <p:ext uri="{BB962C8B-B14F-4D97-AF65-F5344CB8AC3E}">
        <p14:creationId xmlns:p14="http://schemas.microsoft.com/office/powerpoint/2010/main" val="39375555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Region of code (surrounded by curly braces) marked with the </a:t>
            </a:r>
            <a:r>
              <a:rPr lang="en-US" b="1" dirty="0"/>
              <a:t>mod</a:t>
            </a:r>
            <a:r>
              <a:rPr lang="en-US" dirty="0"/>
              <a:t> keyword.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“.</a:t>
            </a:r>
            <a:r>
              <a:rPr lang="en-US" dirty="0" err="1"/>
              <a:t>rs</a:t>
            </a:r>
            <a:r>
              <a:rPr lang="en-US" dirty="0"/>
              <a:t>” file.</a:t>
            </a:r>
          </a:p>
        </p:txBody>
      </p:sp>
    </p:spTree>
    <p:extLst>
      <p:ext uri="{BB962C8B-B14F-4D97-AF65-F5344CB8AC3E}">
        <p14:creationId xmlns:p14="http://schemas.microsoft.com/office/powerpoint/2010/main" val="22571433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Region of code (surrounded by curly braces) marked with the </a:t>
            </a:r>
            <a:r>
              <a:rPr lang="en-US" b="1" dirty="0"/>
              <a:t>mod</a:t>
            </a:r>
            <a:r>
              <a:rPr lang="en-US" dirty="0"/>
              <a:t> keyword.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“.</a:t>
            </a:r>
            <a:r>
              <a:rPr lang="en-US" dirty="0" err="1"/>
              <a:t>rs</a:t>
            </a:r>
            <a:r>
              <a:rPr lang="en-US" dirty="0"/>
              <a:t>”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subdirectory of the “</a:t>
            </a:r>
            <a:r>
              <a:rPr lang="en-US" dirty="0" err="1"/>
              <a:t>src</a:t>
            </a:r>
            <a:r>
              <a:rPr lang="en-US" dirty="0"/>
              <a:t>” directory.</a:t>
            </a:r>
          </a:p>
        </p:txBody>
      </p:sp>
    </p:spTree>
    <p:extLst>
      <p:ext uri="{BB962C8B-B14F-4D97-AF65-F5344CB8AC3E}">
        <p14:creationId xmlns:p14="http://schemas.microsoft.com/office/powerpoint/2010/main" val="343106216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1828800" y="1640205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52578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313182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3131820" y="345709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2860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17729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48031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783330" y="3045617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45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2015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1828800" y="1640205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52578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313182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3131820" y="345709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2860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17729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48031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783330" y="3045617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9364F1-A300-44E9-91F1-9CE0863B0413}"/>
              </a:ext>
            </a:extLst>
          </p:cNvPr>
          <p:cNvSpPr txBox="1"/>
          <p:nvPr/>
        </p:nvSpPr>
        <p:spPr>
          <a:xfrm>
            <a:off x="441198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System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E705C-539B-4B85-AB6E-88C9F320C006}"/>
              </a:ext>
            </a:extLst>
          </p:cNvPr>
          <p:cNvSpPr txBox="1"/>
          <p:nvPr/>
        </p:nvSpPr>
        <p:spPr>
          <a:xfrm>
            <a:off x="5177790" y="163642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78EBC-1F46-47BA-B545-CD5DBF38E5BB}"/>
              </a:ext>
            </a:extLst>
          </p:cNvPr>
          <p:cNvSpPr txBox="1"/>
          <p:nvPr/>
        </p:nvSpPr>
        <p:spPr>
          <a:xfrm>
            <a:off x="5749289" y="2070138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lib.rs or main.rs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8339E-AD8C-43EE-A894-ED808D25464F}"/>
              </a:ext>
            </a:extLst>
          </p:cNvPr>
          <p:cNvSpPr txBox="1"/>
          <p:nvPr/>
        </p:nvSpPr>
        <p:spPr>
          <a:xfrm>
            <a:off x="5749290" y="2500874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world.rs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A2DA4-0E23-4622-B6DF-15FB6AF753B8}"/>
              </a:ext>
            </a:extLst>
          </p:cNvPr>
          <p:cNvSpPr txBox="1"/>
          <p:nvPr/>
        </p:nvSpPr>
        <p:spPr>
          <a:xfrm>
            <a:off x="5749290" y="293161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A9EC8-C846-4511-B29E-705F66E785F6}"/>
              </a:ext>
            </a:extLst>
          </p:cNvPr>
          <p:cNvSpPr txBox="1"/>
          <p:nvPr/>
        </p:nvSpPr>
        <p:spPr>
          <a:xfrm>
            <a:off x="6389370" y="3362346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mod.rs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C73765-F806-4A1E-B89C-47455B6B7FCE}"/>
              </a:ext>
            </a:extLst>
          </p:cNvPr>
          <p:cNvSpPr txBox="1"/>
          <p:nvPr/>
        </p:nvSpPr>
        <p:spPr>
          <a:xfrm>
            <a:off x="6389370" y="3793082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bar.rs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8CAB926-4AFC-4681-8525-F9EEDA66CFE9}"/>
              </a:ext>
            </a:extLst>
          </p:cNvPr>
          <p:cNvCxnSpPr>
            <a:stCxn id="3" idx="2"/>
            <a:endCxn id="16" idx="1"/>
          </p:cNvCxnSpPr>
          <p:nvPr/>
        </p:nvCxnSpPr>
        <p:spPr>
          <a:xfrm rot="16200000" flipH="1">
            <a:off x="5051155" y="2418141"/>
            <a:ext cx="1110520" cy="2857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FE187F-01AA-4C2D-9043-9C722FEC58C9}"/>
              </a:ext>
            </a:extLst>
          </p:cNvPr>
          <p:cNvCxnSpPr>
            <a:endCxn id="15" idx="1"/>
          </p:cNvCxnSpPr>
          <p:nvPr/>
        </p:nvCxnSpPr>
        <p:spPr>
          <a:xfrm>
            <a:off x="5463540" y="2685540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729F17-694C-46CA-B223-2903BCF37132}"/>
              </a:ext>
            </a:extLst>
          </p:cNvPr>
          <p:cNvCxnSpPr/>
          <p:nvPr/>
        </p:nvCxnSpPr>
        <p:spPr>
          <a:xfrm>
            <a:off x="5482590" y="2254804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5979425-5709-41FB-B3F1-0CFE06BB2762}"/>
              </a:ext>
            </a:extLst>
          </p:cNvPr>
          <p:cNvCxnSpPr>
            <a:endCxn id="18" idx="1"/>
          </p:cNvCxnSpPr>
          <p:nvPr/>
        </p:nvCxnSpPr>
        <p:spPr>
          <a:xfrm rot="16200000" flipH="1">
            <a:off x="5837580" y="3425957"/>
            <a:ext cx="726391" cy="37719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E77C7E-E5B3-4FDA-8529-43A9FE140F1A}"/>
              </a:ext>
            </a:extLst>
          </p:cNvPr>
          <p:cNvCxnSpPr>
            <a:endCxn id="17" idx="1"/>
          </p:cNvCxnSpPr>
          <p:nvPr/>
        </p:nvCxnSpPr>
        <p:spPr>
          <a:xfrm>
            <a:off x="6012180" y="3547012"/>
            <a:ext cx="3771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9383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2018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1828800" y="1640205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52578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313182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3131820" y="345709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2860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17729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48031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783330" y="3045617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9364F1-A300-44E9-91F1-9CE0863B0413}"/>
              </a:ext>
            </a:extLst>
          </p:cNvPr>
          <p:cNvSpPr txBox="1"/>
          <p:nvPr/>
        </p:nvSpPr>
        <p:spPr>
          <a:xfrm>
            <a:off x="441198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System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E705C-539B-4B85-AB6E-88C9F320C006}"/>
              </a:ext>
            </a:extLst>
          </p:cNvPr>
          <p:cNvSpPr txBox="1"/>
          <p:nvPr/>
        </p:nvSpPr>
        <p:spPr>
          <a:xfrm>
            <a:off x="5177790" y="163642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78EBC-1F46-47BA-B545-CD5DBF38E5BB}"/>
              </a:ext>
            </a:extLst>
          </p:cNvPr>
          <p:cNvSpPr txBox="1"/>
          <p:nvPr/>
        </p:nvSpPr>
        <p:spPr>
          <a:xfrm>
            <a:off x="5749289" y="2070138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lib.rs or main.rs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8339E-AD8C-43EE-A894-ED808D25464F}"/>
              </a:ext>
            </a:extLst>
          </p:cNvPr>
          <p:cNvSpPr txBox="1"/>
          <p:nvPr/>
        </p:nvSpPr>
        <p:spPr>
          <a:xfrm>
            <a:off x="5749290" y="2500874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world.rs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A2DA4-0E23-4622-B6DF-15FB6AF753B8}"/>
              </a:ext>
            </a:extLst>
          </p:cNvPr>
          <p:cNvSpPr txBox="1"/>
          <p:nvPr/>
        </p:nvSpPr>
        <p:spPr>
          <a:xfrm>
            <a:off x="5772152" y="335637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A9EC8-C846-4511-B29E-705F66E785F6}"/>
              </a:ext>
            </a:extLst>
          </p:cNvPr>
          <p:cNvSpPr txBox="1"/>
          <p:nvPr/>
        </p:nvSpPr>
        <p:spPr>
          <a:xfrm>
            <a:off x="6389370" y="378113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mod.rs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C73765-F806-4A1E-B89C-47455B6B7FCE}"/>
              </a:ext>
            </a:extLst>
          </p:cNvPr>
          <p:cNvSpPr txBox="1"/>
          <p:nvPr/>
        </p:nvSpPr>
        <p:spPr>
          <a:xfrm>
            <a:off x="5768340" y="293161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bar.rs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8CAB926-4AFC-4681-8525-F9EEDA66CFE9}"/>
              </a:ext>
            </a:extLst>
          </p:cNvPr>
          <p:cNvCxnSpPr>
            <a:stCxn id="3" idx="2"/>
            <a:endCxn id="16" idx="1"/>
          </p:cNvCxnSpPr>
          <p:nvPr/>
        </p:nvCxnSpPr>
        <p:spPr>
          <a:xfrm rot="16200000" flipH="1">
            <a:off x="4850206" y="2619090"/>
            <a:ext cx="1535280" cy="3086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FE187F-01AA-4C2D-9043-9C722FEC58C9}"/>
              </a:ext>
            </a:extLst>
          </p:cNvPr>
          <p:cNvCxnSpPr>
            <a:endCxn id="15" idx="1"/>
          </p:cNvCxnSpPr>
          <p:nvPr/>
        </p:nvCxnSpPr>
        <p:spPr>
          <a:xfrm>
            <a:off x="5463540" y="2685540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729F17-694C-46CA-B223-2903BCF37132}"/>
              </a:ext>
            </a:extLst>
          </p:cNvPr>
          <p:cNvCxnSpPr/>
          <p:nvPr/>
        </p:nvCxnSpPr>
        <p:spPr>
          <a:xfrm>
            <a:off x="5482590" y="2254804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5979425-5709-41FB-B3F1-0CFE06BB276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012181" y="3725702"/>
            <a:ext cx="377189" cy="240094"/>
          </a:xfrm>
          <a:prstGeom prst="bentConnector3">
            <a:avLst>
              <a:gd name="adj1" fmla="val 454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03ED72-F36C-4C5C-8F56-C9F59CB2405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82590" y="3116276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3914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E0A8-47A6-4FB7-9EA5-6F125F4E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745F-877F-4935-982D-6FAE2D0A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2015 and 2018 are fully compatible.</a:t>
            </a:r>
          </a:p>
        </p:txBody>
      </p:sp>
    </p:spTree>
    <p:extLst>
      <p:ext uri="{BB962C8B-B14F-4D97-AF65-F5344CB8AC3E}">
        <p14:creationId xmlns:p14="http://schemas.microsoft.com/office/powerpoint/2010/main" val="7071638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E0A8-47A6-4FB7-9EA5-6F125F4E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745F-877F-4935-982D-6FAE2D0A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2015 and 2018 are fully compatible.</a:t>
            </a:r>
          </a:p>
          <a:p>
            <a:pPr lvl="1"/>
            <a:r>
              <a:rPr lang="en-US" dirty="0"/>
              <a:t>Rust 2018 code can use Rust 2015 code (or vice versa).</a:t>
            </a:r>
          </a:p>
        </p:txBody>
      </p:sp>
    </p:spTree>
    <p:extLst>
      <p:ext uri="{BB962C8B-B14F-4D97-AF65-F5344CB8AC3E}">
        <p14:creationId xmlns:p14="http://schemas.microsoft.com/office/powerpoint/2010/main" val="13192010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E0A8-47A6-4FB7-9EA5-6F125F4E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745F-877F-4935-982D-6FAE2D0A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2015 and 2018 are fully compatible.</a:t>
            </a:r>
          </a:p>
          <a:p>
            <a:pPr lvl="1"/>
            <a:r>
              <a:rPr lang="en-US" dirty="0"/>
              <a:t>Rust 2018 code can use Rust 2015 code (or vice versa).</a:t>
            </a:r>
          </a:p>
          <a:p>
            <a:pPr lvl="1"/>
            <a:r>
              <a:rPr lang="en-US" dirty="0"/>
              <a:t>Rust 2018 can use Rust 2015’s module layout system.</a:t>
            </a:r>
          </a:p>
        </p:txBody>
      </p:sp>
    </p:spTree>
    <p:extLst>
      <p:ext uri="{BB962C8B-B14F-4D97-AF65-F5344CB8AC3E}">
        <p14:creationId xmlns:p14="http://schemas.microsoft.com/office/powerpoint/2010/main" val="2657740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  <a:p>
            <a:pPr lvl="1"/>
            <a:r>
              <a:rPr lang="en-US" dirty="0"/>
              <a:t>Rust compiler is built on top of LLVM.</a:t>
            </a:r>
          </a:p>
          <a:p>
            <a:pPr lvl="2"/>
            <a:r>
              <a:rPr lang="en-US" dirty="0"/>
              <a:t>Same as Clang.</a:t>
            </a:r>
          </a:p>
        </p:txBody>
      </p:sp>
    </p:spTree>
    <p:extLst>
      <p:ext uri="{BB962C8B-B14F-4D97-AF65-F5344CB8AC3E}">
        <p14:creationId xmlns:p14="http://schemas.microsoft.com/office/powerpoint/2010/main" val="69668642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549D-CC0B-4E91-8289-AEAEA034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7F73-7A4B-4986-92CD-B827F7CD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the most part, importing and exporting is the same across all editions of Rust.</a:t>
            </a:r>
          </a:p>
        </p:txBody>
      </p:sp>
    </p:spTree>
    <p:extLst>
      <p:ext uri="{BB962C8B-B14F-4D97-AF65-F5344CB8AC3E}">
        <p14:creationId xmlns:p14="http://schemas.microsoft.com/office/powerpoint/2010/main" val="16523703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549D-CC0B-4E91-8289-AEAEA034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7F73-7A4B-4986-92CD-B827F7CD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the most part, importing and exporting is the same across all editions of Rust.</a:t>
            </a:r>
          </a:p>
          <a:p>
            <a:pPr lvl="1"/>
            <a:r>
              <a:rPr lang="en-US" sz="2400" dirty="0"/>
              <a:t>However, Rust 2018 does have a few differences.</a:t>
            </a:r>
          </a:p>
        </p:txBody>
      </p:sp>
    </p:spTree>
    <p:extLst>
      <p:ext uri="{BB962C8B-B14F-4D97-AF65-F5344CB8AC3E}">
        <p14:creationId xmlns:p14="http://schemas.microsoft.com/office/powerpoint/2010/main" val="26887406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549D-CC0B-4E91-8289-AEAEA034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7F73-7A4B-4986-92CD-B827F7CD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the most part, importing and exporting is the same across all editions of Rust.</a:t>
            </a:r>
          </a:p>
          <a:p>
            <a:pPr lvl="1"/>
            <a:r>
              <a:rPr lang="en-US" sz="2400" dirty="0"/>
              <a:t>However, Rust 2018 does have a few differences.</a:t>
            </a:r>
          </a:p>
          <a:p>
            <a:pPr lvl="1"/>
            <a:r>
              <a:rPr lang="en-US" sz="2400" dirty="0"/>
              <a:t>Since Rust 2018 is the primary edition today, the rest of this tutorial will focus on this edition.</a:t>
            </a:r>
            <a:endParaRPr lang="en-US" sz="2000" dirty="0"/>
          </a:p>
          <a:p>
            <a:pPr lvl="1"/>
            <a:r>
              <a:rPr lang="en-US" sz="2400" dirty="0"/>
              <a:t>Rust 2018 edition-specific features/syntax will be indicated with </a:t>
            </a:r>
            <a:r>
              <a:rPr lang="en-US" sz="2400" dirty="0">
                <a:solidFill>
                  <a:srgbClr val="FF0000"/>
                </a:solidFill>
              </a:rPr>
              <a:t>red text.</a:t>
            </a:r>
            <a:r>
              <a:rPr lang="en-US" sz="24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447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836B-27F9-44D1-8015-E7EE22A6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0F033-8417-4247-B9D4-A094A225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Exporting:</a:t>
            </a:r>
          </a:p>
          <a:p>
            <a:pPr lvl="1"/>
            <a:r>
              <a:rPr lang="en-US" dirty="0"/>
              <a:t>By default, all components of a module are private (not exported).</a:t>
            </a:r>
          </a:p>
        </p:txBody>
      </p:sp>
    </p:spTree>
    <p:extLst>
      <p:ext uri="{BB962C8B-B14F-4D97-AF65-F5344CB8AC3E}">
        <p14:creationId xmlns:p14="http://schemas.microsoft.com/office/powerpoint/2010/main" val="20640447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836B-27F9-44D1-8015-E7EE22A6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0F033-8417-4247-B9D4-A094A225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Exporting:</a:t>
            </a:r>
          </a:p>
          <a:p>
            <a:pPr lvl="1"/>
            <a:r>
              <a:rPr lang="en-US" dirty="0"/>
              <a:t>By default, all components of a module are private (not exported).</a:t>
            </a:r>
          </a:p>
          <a:p>
            <a:pPr lvl="1"/>
            <a:r>
              <a:rPr lang="en-US" dirty="0"/>
              <a:t>To export a module component, add the </a:t>
            </a:r>
            <a:r>
              <a:rPr lang="en-US" b="1" dirty="0"/>
              <a:t>pub</a:t>
            </a:r>
            <a:r>
              <a:rPr lang="en-US" dirty="0"/>
              <a:t> material to the beginning of the definition.</a:t>
            </a:r>
          </a:p>
          <a:p>
            <a:pPr lvl="2"/>
            <a:r>
              <a:rPr lang="en-US" dirty="0"/>
              <a:t>For example, </a:t>
            </a:r>
            <a:r>
              <a:rPr lang="en-US" b="1" dirty="0"/>
              <a:t>pub struct </a:t>
            </a:r>
            <a:r>
              <a:rPr lang="en-US" b="1" dirty="0" err="1"/>
              <a:t>MyType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95957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7C81B-8FB3-4D89-9441-78C9D823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653E-BD88-49E9-B24F-633BECE4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Exporting</a:t>
            </a:r>
          </a:p>
          <a:p>
            <a:pPr lvl="1"/>
            <a:r>
              <a:rPr lang="en-US" dirty="0"/>
              <a:t>Privacy Rules:</a:t>
            </a:r>
          </a:p>
          <a:p>
            <a:pPr lvl="2"/>
            <a:r>
              <a:rPr lang="en-US" dirty="0"/>
              <a:t>If an item is public, you can access that item from any module that can also access all the item’s parent modules.</a:t>
            </a:r>
          </a:p>
          <a:p>
            <a:pPr lvl="2"/>
            <a:r>
              <a:rPr lang="en-US" dirty="0"/>
              <a:t>If an item is private, you can access that item from its module and that module’s descendants.</a:t>
            </a:r>
          </a:p>
        </p:txBody>
      </p:sp>
    </p:spTree>
    <p:extLst>
      <p:ext uri="{BB962C8B-B14F-4D97-AF65-F5344CB8AC3E}">
        <p14:creationId xmlns:p14="http://schemas.microsoft.com/office/powerpoint/2010/main" val="41017761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1469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4906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21158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4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Rust, and why should you use it?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Language Rules</a:t>
            </a:r>
          </a:p>
        </p:txBody>
      </p:sp>
    </p:spTree>
    <p:extLst>
      <p:ext uri="{BB962C8B-B14F-4D97-AF65-F5344CB8AC3E}">
        <p14:creationId xmlns:p14="http://schemas.microsoft.com/office/powerpoint/2010/main" val="381774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  <a:p>
            <a:pPr lvl="1"/>
            <a:r>
              <a:rPr lang="en-US" dirty="0"/>
              <a:t>Rust compiler is built on top of LLVM.</a:t>
            </a:r>
          </a:p>
          <a:p>
            <a:pPr lvl="2"/>
            <a:r>
              <a:rPr lang="en-US" dirty="0"/>
              <a:t>Same as Clang.</a:t>
            </a:r>
          </a:p>
          <a:p>
            <a:pPr lvl="2"/>
            <a:r>
              <a:rPr lang="en-US" dirty="0"/>
              <a:t>Rust code is similar in performance to Clang-compiled C/C++ code.</a:t>
            </a:r>
          </a:p>
        </p:txBody>
      </p:sp>
    </p:spTree>
    <p:extLst>
      <p:ext uri="{BB962C8B-B14F-4D97-AF65-F5344CB8AC3E}">
        <p14:creationId xmlns:p14="http://schemas.microsoft.com/office/powerpoint/2010/main" val="66318527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644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88835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81538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In Rust 2018, </a:t>
            </a:r>
            <a:r>
              <a:rPr lang="en-US" i="1" dirty="0">
                <a:solidFill>
                  <a:srgbClr val="FF0000"/>
                </a:solidFill>
              </a:rPr>
              <a:t>path</a:t>
            </a:r>
            <a:r>
              <a:rPr lang="en-US" dirty="0">
                <a:solidFill>
                  <a:srgbClr val="FF0000"/>
                </a:solidFill>
              </a:rPr>
              <a:t> must start with the </a:t>
            </a:r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, or </a:t>
            </a:r>
            <a:r>
              <a:rPr lang="en-US" b="1" dirty="0">
                <a:solidFill>
                  <a:srgbClr val="FF0000"/>
                </a:solidFill>
              </a:rPr>
              <a:t>super</a:t>
            </a:r>
            <a:r>
              <a:rPr lang="en-US" dirty="0">
                <a:solidFill>
                  <a:srgbClr val="FF0000"/>
                </a:solidFill>
              </a:rPr>
              <a:t> keywords.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03043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</p:txBody>
      </p:sp>
    </p:spTree>
    <p:extLst>
      <p:ext uri="{BB962C8B-B14F-4D97-AF65-F5344CB8AC3E}">
        <p14:creationId xmlns:p14="http://schemas.microsoft.com/office/powerpoint/2010/main" val="18281284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331664040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4549525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</a:t>
            </a:r>
          </a:p>
          <a:p>
            <a:pPr lvl="3"/>
            <a:r>
              <a:rPr lang="en-US" dirty="0"/>
              <a:t>Makes item public to </a:t>
            </a:r>
            <a:r>
              <a:rPr lang="en-US" i="1" dirty="0"/>
              <a:t>path</a:t>
            </a:r>
            <a:r>
              <a:rPr lang="en-US" dirty="0"/>
              <a:t> module (must be a parent to the item’s module).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37005988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3"/>
            <a:r>
              <a:rPr lang="en-US" dirty="0"/>
              <a:t>Makes item public to everything within the current crate.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183505675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3"/>
            <a:r>
              <a:rPr lang="en-US" dirty="0"/>
              <a:t>Makes item visible to the parent module.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384302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https://benchmarksgame-team.pages.debian.net/benchmarksgame/fastest/rust.html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9251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  <a:endParaRPr lang="en-US" dirty="0"/>
          </a:p>
          <a:p>
            <a:pPr lvl="3"/>
            <a:r>
              <a:rPr lang="en-US" dirty="0"/>
              <a:t>Makes item visible to the current module. Same as not having </a:t>
            </a:r>
            <a:r>
              <a:rPr lang="en-US" b="1" dirty="0"/>
              <a:t>pub</a:t>
            </a:r>
            <a:r>
              <a:rPr lang="en-US" dirty="0"/>
              <a:t> at all.</a:t>
            </a:r>
          </a:p>
        </p:txBody>
      </p:sp>
    </p:spTree>
    <p:extLst>
      <p:ext uri="{BB962C8B-B14F-4D97-AF65-F5344CB8AC3E}">
        <p14:creationId xmlns:p14="http://schemas.microsoft.com/office/powerpoint/2010/main" val="28713005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4628-FAFF-436E-AE05-BE8160A9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9406-4433-416E-AA6A-5087F0A2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Re-exporting:</a:t>
            </a:r>
          </a:p>
          <a:p>
            <a:pPr lvl="1"/>
            <a:r>
              <a:rPr lang="en-US" dirty="0"/>
              <a:t>Allows a module that can import an item to export that same item.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1506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4628-FAFF-436E-AE05-BE8160A9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9406-4433-416E-AA6A-5087F0A2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Re-exporting:</a:t>
            </a:r>
          </a:p>
          <a:p>
            <a:pPr lvl="1"/>
            <a:r>
              <a:rPr lang="en-US" dirty="0"/>
              <a:t>Allows a module that can import an item to export that same item.</a:t>
            </a:r>
          </a:p>
          <a:p>
            <a:pPr lvl="1"/>
            <a:r>
              <a:rPr lang="en-US" dirty="0"/>
              <a:t>Done by adding </a:t>
            </a:r>
            <a:r>
              <a:rPr lang="en-US" b="1" dirty="0"/>
              <a:t>pub</a:t>
            </a:r>
            <a:r>
              <a:rPr lang="en-US" dirty="0"/>
              <a:t> before the import.</a:t>
            </a:r>
          </a:p>
        </p:txBody>
      </p:sp>
    </p:spTree>
    <p:extLst>
      <p:ext uri="{BB962C8B-B14F-4D97-AF65-F5344CB8AC3E}">
        <p14:creationId xmlns:p14="http://schemas.microsoft.com/office/powerpoint/2010/main" val="295294903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Importing:</a:t>
            </a:r>
          </a:p>
          <a:p>
            <a:pPr lvl="1"/>
            <a:r>
              <a:rPr lang="en-US" dirty="0"/>
              <a:t>Similar to Python importing.</a:t>
            </a:r>
          </a:p>
          <a:p>
            <a:pPr lvl="1"/>
            <a:r>
              <a:rPr lang="en-US" dirty="0"/>
              <a:t>Instead of </a:t>
            </a:r>
            <a:r>
              <a:rPr lang="en-US" b="1" dirty="0"/>
              <a:t>import</a:t>
            </a:r>
            <a:r>
              <a:rPr lang="en-US" dirty="0"/>
              <a:t>, Rust uses the </a:t>
            </a:r>
            <a:r>
              <a:rPr lang="en-US" b="1" dirty="0"/>
              <a:t>use</a:t>
            </a:r>
            <a:r>
              <a:rPr lang="en-US" dirty="0"/>
              <a:t> keyword.</a:t>
            </a:r>
          </a:p>
          <a:p>
            <a:pPr lvl="1"/>
            <a:r>
              <a:rPr lang="en-US" dirty="0"/>
              <a:t>Like Python, the entire module path must be specified.</a:t>
            </a:r>
          </a:p>
        </p:txBody>
      </p:sp>
    </p:spTree>
    <p:extLst>
      <p:ext uri="{BB962C8B-B14F-4D97-AF65-F5344CB8AC3E}">
        <p14:creationId xmlns:p14="http://schemas.microsoft.com/office/powerpoint/2010/main" val="246894869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 Multiple Items:</a:t>
            </a:r>
          </a:p>
          <a:p>
            <a:pPr lvl="1"/>
            <a:r>
              <a:rPr lang="en-US" dirty="0"/>
              <a:t>Replace the last item in the path with a curly braced list of items to import.</a:t>
            </a:r>
          </a:p>
          <a:p>
            <a:r>
              <a:rPr lang="en-US" dirty="0"/>
              <a:t>Renaming imported Items:</a:t>
            </a:r>
          </a:p>
          <a:p>
            <a:pPr lvl="1"/>
            <a:r>
              <a:rPr lang="en-US" dirty="0"/>
              <a:t>Just like Python, the </a:t>
            </a:r>
            <a:r>
              <a:rPr lang="en-US" b="1" dirty="0"/>
              <a:t>as</a:t>
            </a:r>
            <a:r>
              <a:rPr lang="en-US" dirty="0"/>
              <a:t> keyword can be used to rename imported items.</a:t>
            </a:r>
          </a:p>
        </p:txBody>
      </p:sp>
    </p:spTree>
    <p:extLst>
      <p:ext uri="{BB962C8B-B14F-4D97-AF65-F5344CB8AC3E}">
        <p14:creationId xmlns:p14="http://schemas.microsoft.com/office/powerpoint/2010/main" val="8249018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 from within the Current Crate:</a:t>
            </a:r>
          </a:p>
          <a:p>
            <a:pPr lvl="1"/>
            <a:r>
              <a:rPr lang="en-US" dirty="0"/>
              <a:t>This is the biggest difference in the module systems between Rust 2015 and 2018.</a:t>
            </a:r>
          </a:p>
        </p:txBody>
      </p:sp>
    </p:spTree>
    <p:extLst>
      <p:ext uri="{BB962C8B-B14F-4D97-AF65-F5344CB8AC3E}">
        <p14:creationId xmlns:p14="http://schemas.microsoft.com/office/powerpoint/2010/main" val="327654976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532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Importing from within the Current Crate: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 Rust 2018, starting an import path with </a:t>
            </a:r>
            <a:r>
              <a:rPr lang="en-US" b="1" dirty="0">
                <a:solidFill>
                  <a:srgbClr val="FF0000"/>
                </a:solidFill>
              </a:rPr>
              <a:t>::</a:t>
            </a:r>
            <a:r>
              <a:rPr lang="en-US" dirty="0">
                <a:solidFill>
                  <a:srgbClr val="FF0000"/>
                </a:solidFill>
              </a:rPr>
              <a:t> indicates an import from the “global” namespace.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This is used to distinguished between an internal module and an external module.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use ::std::fs;</a:t>
            </a:r>
            <a:r>
              <a:rPr lang="en-US" dirty="0">
                <a:solidFill>
                  <a:srgbClr val="FF0000"/>
                </a:solidFill>
              </a:rPr>
              <a:t> =&gt; External (Standard Library) Module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use self::std::fs</a:t>
            </a:r>
            <a:r>
              <a:rPr lang="en-US" dirty="0">
                <a:solidFill>
                  <a:srgbClr val="FF0000"/>
                </a:solidFill>
              </a:rPr>
              <a:t>; =&gt; Internal Module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use std::fs</a:t>
            </a:r>
            <a:r>
              <a:rPr lang="en-US" dirty="0">
                <a:solidFill>
                  <a:srgbClr val="FF0000"/>
                </a:solidFill>
              </a:rPr>
              <a:t>; =&gt; Ambiguous! Compiler Error!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4101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86363"/>
          </a:xfrm>
        </p:spPr>
        <p:txBody>
          <a:bodyPr>
            <a:normAutofit/>
          </a:bodyPr>
          <a:lstStyle/>
          <a:p>
            <a:r>
              <a:rPr lang="en-US" dirty="0"/>
              <a:t>Importing from within the Current Crate: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 Rust 2018, it is encouraged that all paths to internal modules start with </a:t>
            </a:r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 or </a:t>
            </a:r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: the current module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: the top module of the current crate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35662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86363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Rust 2018 Import Paths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 import an external module, start the path with the name of that crate (or </a:t>
            </a:r>
            <a:r>
              <a:rPr lang="en-US" b="1" dirty="0">
                <a:solidFill>
                  <a:srgbClr val="FF0000"/>
                </a:solidFill>
              </a:rPr>
              <a:t>::</a:t>
            </a:r>
            <a:r>
              <a:rPr lang="en-US" dirty="0">
                <a:solidFill>
                  <a:srgbClr val="FF0000"/>
                </a:solidFill>
              </a:rPr>
              <a:t> if that name clashes with an internal module).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 import an internal module, start the path with: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 for a relative import.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 for an absolute import.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6349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</p:txBody>
      </p:sp>
    </p:spTree>
    <p:extLst>
      <p:ext uri="{BB962C8B-B14F-4D97-AF65-F5344CB8AC3E}">
        <p14:creationId xmlns:p14="http://schemas.microsoft.com/office/powerpoint/2010/main" val="4084218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9CDF0C6-09FD-41E0-9E75-B9B943B75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504" y="1373295"/>
            <a:ext cx="5418992" cy="3048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B0CFCF-BB4E-40E5-AF01-D05523DA26F6}"/>
              </a:ext>
            </a:extLst>
          </p:cNvPr>
          <p:cNvSpPr txBox="1"/>
          <p:nvPr/>
        </p:nvSpPr>
        <p:spPr>
          <a:xfrm>
            <a:off x="202223" y="4703885"/>
            <a:ext cx="7079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https://benchmarksgame-team.pages.debian.net/benchmarksgame/fastest/rust.html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330814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919528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</a:t>
            </a:r>
          </a:p>
        </p:txBody>
      </p:sp>
    </p:spTree>
    <p:extLst>
      <p:ext uri="{BB962C8B-B14F-4D97-AF65-F5344CB8AC3E}">
        <p14:creationId xmlns:p14="http://schemas.microsoft.com/office/powerpoint/2010/main" val="336136750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</p:txBody>
      </p:sp>
    </p:spTree>
    <p:extLst>
      <p:ext uri="{BB962C8B-B14F-4D97-AF65-F5344CB8AC3E}">
        <p14:creationId xmlns:p14="http://schemas.microsoft.com/office/powerpoint/2010/main" val="264786139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</p:txBody>
      </p:sp>
    </p:spTree>
    <p:extLst>
      <p:ext uri="{BB962C8B-B14F-4D97-AF65-F5344CB8AC3E}">
        <p14:creationId xmlns:p14="http://schemas.microsoft.com/office/powerpoint/2010/main" val="40098629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  <a:p>
            <a:pPr lvl="2"/>
            <a:r>
              <a:rPr lang="en-US" sz="2000" dirty="0"/>
              <a:t>Smart Pointers</a:t>
            </a:r>
          </a:p>
        </p:txBody>
      </p:sp>
    </p:spTree>
    <p:extLst>
      <p:ext uri="{BB962C8B-B14F-4D97-AF65-F5344CB8AC3E}">
        <p14:creationId xmlns:p14="http://schemas.microsoft.com/office/powerpoint/2010/main" val="21538106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  <a:p>
            <a:pPr lvl="2"/>
            <a:r>
              <a:rPr lang="en-US" sz="2000" dirty="0"/>
              <a:t>Smart Pointers</a:t>
            </a:r>
          </a:p>
          <a:p>
            <a:pPr lvl="2"/>
            <a:r>
              <a:rPr lang="en-US" sz="2000" dirty="0"/>
              <a:t>Concurrency</a:t>
            </a:r>
          </a:p>
        </p:txBody>
      </p:sp>
    </p:spTree>
    <p:extLst>
      <p:ext uri="{BB962C8B-B14F-4D97-AF65-F5344CB8AC3E}">
        <p14:creationId xmlns:p14="http://schemas.microsoft.com/office/powerpoint/2010/main" val="257563205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  <a:p>
            <a:pPr lvl="2"/>
            <a:r>
              <a:rPr lang="en-US" sz="2000" dirty="0"/>
              <a:t>Smart Pointers</a:t>
            </a:r>
          </a:p>
          <a:p>
            <a:pPr lvl="2"/>
            <a:r>
              <a:rPr lang="en-US" sz="2000" dirty="0"/>
              <a:t>Concurrency</a:t>
            </a:r>
          </a:p>
          <a:p>
            <a:pPr lvl="2"/>
            <a:r>
              <a:rPr lang="en-US" sz="2000" dirty="0"/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350269705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tutorial contained only a basic subset of Rust’s awesome features.</a:t>
            </a:r>
          </a:p>
          <a:p>
            <a:pPr lvl="1"/>
            <a:r>
              <a:rPr lang="en-US" sz="2600" dirty="0"/>
              <a:t>Others include:</a:t>
            </a:r>
          </a:p>
          <a:p>
            <a:pPr lvl="2"/>
            <a:r>
              <a:rPr lang="en-US" sz="2200" dirty="0"/>
              <a:t>Iterators (similar to MapReduce)</a:t>
            </a:r>
          </a:p>
          <a:p>
            <a:pPr lvl="2"/>
            <a:r>
              <a:rPr lang="en-US" sz="2200" dirty="0"/>
              <a:t>Closures/Lambdas</a:t>
            </a:r>
          </a:p>
          <a:p>
            <a:pPr lvl="2"/>
            <a:r>
              <a:rPr lang="en-US" sz="2200" dirty="0"/>
              <a:t>Smart Pointers</a:t>
            </a:r>
          </a:p>
          <a:p>
            <a:pPr lvl="2"/>
            <a:r>
              <a:rPr lang="en-US" sz="2200" dirty="0"/>
              <a:t>Concurrency</a:t>
            </a:r>
          </a:p>
          <a:p>
            <a:pPr lvl="2"/>
            <a:r>
              <a:rPr lang="en-US" sz="2200" dirty="0"/>
              <a:t>Automated Testing</a:t>
            </a:r>
          </a:p>
          <a:p>
            <a:pPr lvl="2"/>
            <a:r>
              <a:rPr lang="en-US" sz="2200" dirty="0"/>
              <a:t>Cargo/Package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185596184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To learn more about Rust, check out the official Rust Book: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https://doc.rust-lang.org/book/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4343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Speed</a:t>
            </a:r>
          </a:p>
          <a:p>
            <a:pPr lvl="1"/>
            <a:r>
              <a:rPr lang="en-US" dirty="0"/>
              <a:t>Rust’s compiler and language rules do more for the developer than C/C++.</a:t>
            </a:r>
          </a:p>
          <a:p>
            <a:pPr lvl="1"/>
            <a:r>
              <a:rPr lang="en-US" dirty="0"/>
              <a:t>It is often faster to write working, bug-free code in Rust than in C/C++ so long as you are implementing all the same features.</a:t>
            </a:r>
          </a:p>
        </p:txBody>
      </p:sp>
    </p:spTree>
    <p:extLst>
      <p:ext uri="{BB962C8B-B14F-4D97-AF65-F5344CB8AC3E}">
        <p14:creationId xmlns:p14="http://schemas.microsoft.com/office/powerpoint/2010/main" val="489561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582C-8661-47D9-9B3F-CF281714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5266-6567-4765-8698-646B40A52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Mostly comes from Rust’s safety guarantees.</a:t>
            </a:r>
          </a:p>
        </p:txBody>
      </p:sp>
    </p:spTree>
    <p:extLst>
      <p:ext uri="{BB962C8B-B14F-4D97-AF65-F5344CB8AC3E}">
        <p14:creationId xmlns:p14="http://schemas.microsoft.com/office/powerpoint/2010/main" val="3258616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582C-8661-47D9-9B3F-CF281714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5266-6567-4765-8698-646B40A52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Improves on C/C++ concurrency safety features (mutexes) by directly tying safety mechanisms and data together.</a:t>
            </a:r>
          </a:p>
        </p:txBody>
      </p:sp>
    </p:spTree>
    <p:extLst>
      <p:ext uri="{BB962C8B-B14F-4D97-AF65-F5344CB8AC3E}">
        <p14:creationId xmlns:p14="http://schemas.microsoft.com/office/powerpoint/2010/main" val="1823608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582C-8661-47D9-9B3F-CF281714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5266-6567-4765-8698-646B40A52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More expressive and powerful than (non-third-party) C/C++ equivalents.</a:t>
            </a:r>
          </a:p>
          <a:p>
            <a:pPr lvl="2"/>
            <a:r>
              <a:rPr lang="en-US" dirty="0"/>
              <a:t>C/C++: POSIX threads, mutexes, etc.</a:t>
            </a:r>
          </a:p>
          <a:p>
            <a:pPr lvl="2"/>
            <a:r>
              <a:rPr lang="en-US" dirty="0"/>
              <a:t>Rust: Interthread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2199323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14D7-F64D-4F34-A413-EEFC6F86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4F2E-F9BE-4E0D-8BD2-70D79273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4289722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14D7-F64D-4F34-A413-EEFC6F86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4F2E-F9BE-4E0D-8BD2-70D79273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7A091-D5FE-4E9C-BAE0-1A4EFF3AF787}"/>
              </a:ext>
            </a:extLst>
          </p:cNvPr>
          <p:cNvSpPr txBox="1"/>
          <p:nvPr/>
        </p:nvSpPr>
        <p:spPr>
          <a:xfrm>
            <a:off x="2467428" y="1927891"/>
            <a:ext cx="42091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NO SEG FAULTS!!!!!</a:t>
            </a:r>
          </a:p>
        </p:txBody>
      </p:sp>
    </p:spTree>
    <p:extLst>
      <p:ext uri="{BB962C8B-B14F-4D97-AF65-F5344CB8AC3E}">
        <p14:creationId xmlns:p14="http://schemas.microsoft.com/office/powerpoint/2010/main" val="374421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D65C-C6E9-4058-920A-44C820D2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0DF8F-F408-4142-B10B-4DB01C449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  <a:p>
            <a:pPr lvl="1"/>
            <a:r>
              <a:rPr lang="en-US" dirty="0"/>
              <a:t>There are several sets of rules built into the Rust language that prevent memory related bugs/crashes that are common in C/C++ code.</a:t>
            </a:r>
          </a:p>
        </p:txBody>
      </p:sp>
    </p:spTree>
    <p:extLst>
      <p:ext uri="{BB962C8B-B14F-4D97-AF65-F5344CB8AC3E}">
        <p14:creationId xmlns:p14="http://schemas.microsoft.com/office/powerpoint/2010/main" val="225080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“Object Oriented” Rust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Enums</a:t>
            </a:r>
          </a:p>
        </p:txBody>
      </p:sp>
    </p:spTree>
    <p:extLst>
      <p:ext uri="{BB962C8B-B14F-4D97-AF65-F5344CB8AC3E}">
        <p14:creationId xmlns:p14="http://schemas.microsoft.com/office/powerpoint/2010/main" val="884406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1282-A1F9-4F44-90F3-781FD171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Rust’s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EA2E-6F21-48BC-AE11-5CAF56731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  <a:p>
            <a:r>
              <a:rPr lang="en-US" dirty="0"/>
              <a:t>Mutability Rules</a:t>
            </a:r>
          </a:p>
          <a:p>
            <a:r>
              <a:rPr lang="en-US" dirty="0"/>
              <a:t>Data Lifetime Rules</a:t>
            </a:r>
          </a:p>
        </p:txBody>
      </p:sp>
    </p:spTree>
    <p:extLst>
      <p:ext uri="{BB962C8B-B14F-4D97-AF65-F5344CB8AC3E}">
        <p14:creationId xmlns:p14="http://schemas.microsoft.com/office/powerpoint/2010/main" val="289354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8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20107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</p:txBody>
      </p:sp>
    </p:spTree>
    <p:extLst>
      <p:ext uri="{BB962C8B-B14F-4D97-AF65-F5344CB8AC3E}">
        <p14:creationId xmlns:p14="http://schemas.microsoft.com/office/powerpoint/2010/main" val="199779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849642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4A03-A575-4216-A6CC-A527E292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01972-4580-4DF0-B334-5640BD37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function main() {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String s1 = “hello”;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String s2 = s1;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dirty="0" err="1">
                <a:latin typeface="Lucida Console" panose="020B0609040504020204" pitchFamily="49" charset="0"/>
              </a:rPr>
              <a:t>println</a:t>
            </a:r>
            <a:r>
              <a:rPr lang="en-US" sz="2400" dirty="0">
                <a:latin typeface="Lucida Console" panose="020B0609040504020204" pitchFamily="49" charset="0"/>
              </a:rPr>
              <a:t>(s1);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dirty="0" err="1">
                <a:latin typeface="Lucida Console" panose="020B0609040504020204" pitchFamily="49" charset="0"/>
              </a:rPr>
              <a:t>println</a:t>
            </a:r>
            <a:r>
              <a:rPr lang="en-US" sz="2400" dirty="0">
                <a:latin typeface="Lucida Console" panose="020B0609040504020204" pitchFamily="49" charset="0"/>
              </a:rPr>
              <a:t>(s2);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391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06B92A-A69A-4792-98AA-160B7D8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629" y="1200151"/>
            <a:ext cx="2613742" cy="33944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4" y="1469163"/>
            <a:ext cx="4877451" cy="22051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E316C-7383-4270-B725-D0C2C757D77E}"/>
              </a:ext>
            </a:extLst>
          </p:cNvPr>
          <p:cNvSpPr/>
          <p:nvPr/>
        </p:nvSpPr>
        <p:spPr>
          <a:xfrm>
            <a:off x="5203371" y="2866571"/>
            <a:ext cx="3069772" cy="172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6A994-F657-4198-83DA-461F73CD2CCA}"/>
              </a:ext>
            </a:extLst>
          </p:cNvPr>
          <p:cNvSpPr/>
          <p:nvPr/>
        </p:nvSpPr>
        <p:spPr>
          <a:xfrm>
            <a:off x="6531429" y="1290919"/>
            <a:ext cx="1442942" cy="172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5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06B92A-A69A-4792-98AA-160B7D8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629" y="1200151"/>
            <a:ext cx="2613742" cy="33944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4" y="1469163"/>
            <a:ext cx="4877451" cy="22051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E316C-7383-4270-B725-D0C2C757D77E}"/>
              </a:ext>
            </a:extLst>
          </p:cNvPr>
          <p:cNvSpPr/>
          <p:nvPr/>
        </p:nvSpPr>
        <p:spPr>
          <a:xfrm>
            <a:off x="5203371" y="2866571"/>
            <a:ext cx="3069772" cy="172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7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06B92A-A69A-4792-98AA-160B7D8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629" y="1200151"/>
            <a:ext cx="2613742" cy="33944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4" y="1469163"/>
            <a:ext cx="4877451" cy="220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45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299932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Modules and Rust Editions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 to </a:t>
            </a:r>
            <a:r>
              <a:rPr lang="en-US"/>
              <a:t>Some Important Advanced </a:t>
            </a:r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477785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548823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200" y="1866640"/>
            <a:ext cx="4038600" cy="2061494"/>
          </a:xfrm>
          <a:prstGeom prst="rect">
            <a:avLst/>
          </a:prstGeom>
          <a:noFill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7B0A01-AB68-4296-A646-460C607B5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51335"/>
          <a:stretch/>
        </p:blipFill>
        <p:spPr bwMode="auto">
          <a:xfrm>
            <a:off x="5600115" y="1344359"/>
            <a:ext cx="2613742" cy="139337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6E91C4-C3F4-49BB-86EC-31B4E76869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354286" y="2041045"/>
            <a:ext cx="1245829" cy="23769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107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200" y="1866640"/>
            <a:ext cx="4038600" cy="2061494"/>
          </a:xfrm>
          <a:prstGeom prst="rect">
            <a:avLst/>
          </a:prstGeom>
          <a:noFill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7B0A01-AB68-4296-A646-460C607B5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51335"/>
          <a:stretch/>
        </p:blipFill>
        <p:spPr bwMode="auto">
          <a:xfrm>
            <a:off x="5600115" y="2897387"/>
            <a:ext cx="2613742" cy="139337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6E91C4-C3F4-49BB-86EC-31B4E76869CF}"/>
              </a:ext>
            </a:extLst>
          </p:cNvPr>
          <p:cNvCxnSpPr>
            <a:cxnSpLocks/>
          </p:cNvCxnSpPr>
          <p:nvPr/>
        </p:nvCxnSpPr>
        <p:spPr>
          <a:xfrm flipH="1">
            <a:off x="4354287" y="1930400"/>
            <a:ext cx="1245828" cy="348343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E507B9-99AE-46CB-8A17-47227854006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21429" y="2496457"/>
            <a:ext cx="2878686" cy="1097616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29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200" y="1866640"/>
            <a:ext cx="4038600" cy="2061494"/>
          </a:xfrm>
          <a:prstGeom prst="rect">
            <a:avLst/>
          </a:prstGeom>
          <a:noFill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7B0A01-AB68-4296-A646-460C607B5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51335"/>
          <a:stretch/>
        </p:blipFill>
        <p:spPr bwMode="auto">
          <a:xfrm>
            <a:off x="5600115" y="2897387"/>
            <a:ext cx="2613742" cy="139337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6E91C4-C3F4-49BB-86EC-31B4E76869CF}"/>
              </a:ext>
            </a:extLst>
          </p:cNvPr>
          <p:cNvCxnSpPr>
            <a:cxnSpLocks/>
          </p:cNvCxnSpPr>
          <p:nvPr/>
        </p:nvCxnSpPr>
        <p:spPr>
          <a:xfrm flipH="1">
            <a:off x="4354287" y="1930400"/>
            <a:ext cx="1245828" cy="348343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E507B9-99AE-46CB-8A17-47227854006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21429" y="2496457"/>
            <a:ext cx="2878686" cy="1097616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BC62C8-377F-4C83-A8FE-F439A0E3C4DE}"/>
              </a:ext>
            </a:extLst>
          </p:cNvPr>
          <p:cNvSpPr/>
          <p:nvPr/>
        </p:nvSpPr>
        <p:spPr>
          <a:xfrm>
            <a:off x="1342571" y="2571750"/>
            <a:ext cx="1915886" cy="2585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37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3916858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CE1C-E770-433C-A12E-35C361D0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44AA-ED5A-43AF-ACF2-F33CAC14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ownership rules important/useful?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6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CE1C-E770-433C-A12E-35C361D0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44AA-ED5A-43AF-ACF2-F33CAC14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ownership rules important/useful?</a:t>
            </a:r>
          </a:p>
          <a:p>
            <a:pPr lvl="1"/>
            <a:r>
              <a:rPr lang="en-US" dirty="0"/>
              <a:t>Allows Rust to be completely memory safe without the use of a Garbage Collector (GC).</a:t>
            </a:r>
          </a:p>
          <a:p>
            <a:pPr lvl="2"/>
            <a:r>
              <a:rPr lang="en-US" dirty="0"/>
              <a:t>Ownership is essentially a compile-time GC.</a:t>
            </a:r>
          </a:p>
        </p:txBody>
      </p:sp>
    </p:spTree>
    <p:extLst>
      <p:ext uri="{BB962C8B-B14F-4D97-AF65-F5344CB8AC3E}">
        <p14:creationId xmlns:p14="http://schemas.microsoft.com/office/powerpoint/2010/main" val="4112559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CE1C-E770-433C-A12E-35C361D0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44AA-ED5A-43AF-ACF2-F33CAC14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ownership rules important/useful?</a:t>
            </a:r>
          </a:p>
          <a:p>
            <a:r>
              <a:rPr lang="en-US" dirty="0"/>
              <a:t>How can I pass data between functions without violating the ownership rules?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01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C++ references.</a:t>
            </a:r>
          </a:p>
          <a:p>
            <a:r>
              <a:rPr lang="en-US" dirty="0"/>
              <a:t>Specified using “&amp;” before the type.</a:t>
            </a:r>
          </a:p>
        </p:txBody>
      </p:sp>
    </p:spTree>
    <p:extLst>
      <p:ext uri="{BB962C8B-B14F-4D97-AF65-F5344CB8AC3E}">
        <p14:creationId xmlns:p14="http://schemas.microsoft.com/office/powerpoint/2010/main" val="1422361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Rust reference </a:t>
            </a:r>
            <a:r>
              <a:rPr lang="en-US" b="1" dirty="0"/>
              <a:t>borrows</a:t>
            </a:r>
            <a:r>
              <a:rPr lang="en-US" dirty="0"/>
              <a:t> the underlying data. It does </a:t>
            </a:r>
            <a:r>
              <a:rPr lang="en-US" b="1" dirty="0"/>
              <a:t>not</a:t>
            </a:r>
            <a:r>
              <a:rPr lang="en-US" dirty="0"/>
              <a:t> own the underlying data.</a:t>
            </a:r>
          </a:p>
        </p:txBody>
      </p:sp>
    </p:spTree>
    <p:extLst>
      <p:ext uri="{BB962C8B-B14F-4D97-AF65-F5344CB8AC3E}">
        <p14:creationId xmlns:p14="http://schemas.microsoft.com/office/powerpoint/2010/main" val="40828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sz="2600"/>
              <a:t>New multi-paradigm systems programming language.</a:t>
            </a:r>
          </a:p>
          <a:p>
            <a:pPr lvl="1"/>
            <a:r>
              <a:rPr lang="en-US" sz="2600"/>
              <a:t>Started in 2006 (first release in 2010) by researchers from Mozilla (not Mozilla itself).</a:t>
            </a:r>
          </a:p>
        </p:txBody>
      </p:sp>
      <p:pic>
        <p:nvPicPr>
          <p:cNvPr id="1026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9C71EDA-B11D-4CD9-812C-0680D138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0264" y="1200151"/>
            <a:ext cx="3394472" cy="33944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96493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Rust reference </a:t>
            </a:r>
            <a:r>
              <a:rPr lang="en-US" b="1" dirty="0"/>
              <a:t>borrows</a:t>
            </a:r>
            <a:r>
              <a:rPr lang="en-US" dirty="0"/>
              <a:t> the underlying data. It does </a:t>
            </a:r>
            <a:r>
              <a:rPr lang="en-US" b="1" dirty="0"/>
              <a:t>not</a:t>
            </a:r>
            <a:r>
              <a:rPr lang="en-US" dirty="0"/>
              <a:t> own the underlying data.</a:t>
            </a:r>
          </a:p>
          <a:p>
            <a:pPr lvl="1"/>
            <a:r>
              <a:rPr lang="en-US" dirty="0"/>
              <a:t>This is the same as a C++ reference.</a:t>
            </a:r>
          </a:p>
        </p:txBody>
      </p:sp>
    </p:spTree>
    <p:extLst>
      <p:ext uri="{BB962C8B-B14F-4D97-AF65-F5344CB8AC3E}">
        <p14:creationId xmlns:p14="http://schemas.microsoft.com/office/powerpoint/2010/main" val="3168982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Rust reference </a:t>
            </a:r>
            <a:r>
              <a:rPr lang="en-US" b="1" dirty="0"/>
              <a:t>borrows</a:t>
            </a:r>
            <a:r>
              <a:rPr lang="en-US" dirty="0"/>
              <a:t> the underlying data. It does </a:t>
            </a:r>
            <a:r>
              <a:rPr lang="en-US" b="1" dirty="0"/>
              <a:t>not</a:t>
            </a:r>
            <a:r>
              <a:rPr lang="en-US" dirty="0"/>
              <a:t> own the underlying data.</a:t>
            </a:r>
          </a:p>
          <a:p>
            <a:pPr lvl="1"/>
            <a:r>
              <a:rPr lang="en-US" dirty="0"/>
              <a:t>This is the same as a C++ reference.</a:t>
            </a:r>
          </a:p>
          <a:p>
            <a:r>
              <a:rPr lang="en-US" dirty="0"/>
              <a:t>Pointers vs Borrows</a:t>
            </a:r>
          </a:p>
        </p:txBody>
      </p:sp>
    </p:spTree>
    <p:extLst>
      <p:ext uri="{BB962C8B-B14F-4D97-AF65-F5344CB8AC3E}">
        <p14:creationId xmlns:p14="http://schemas.microsoft.com/office/powerpoint/2010/main" val="3393701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3524-AA3D-48B1-A052-F2B1721E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9CA3C-9B98-4B14-BBBF-E4E2B30AA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67104"/>
            <a:ext cx="4040188" cy="479822"/>
          </a:xfrm>
        </p:spPr>
        <p:txBody>
          <a:bodyPr/>
          <a:lstStyle/>
          <a:p>
            <a:r>
              <a:rPr lang="en-US" dirty="0"/>
              <a:t>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3CF1E-D5DA-4BFC-A1F7-F1C8C76A7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574" y="1646926"/>
            <a:ext cx="4021814" cy="27614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Implemented as raw pointer.</a:t>
            </a:r>
          </a:p>
          <a:p>
            <a:r>
              <a:rPr lang="en-US" dirty="0"/>
              <a:t>Cannot safely dereference.</a:t>
            </a:r>
          </a:p>
          <a:p>
            <a:r>
              <a:rPr lang="en-US" dirty="0"/>
              <a:t>Misuse can rarely be caught by the compiler.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4C5E0-1C97-42C2-8903-85275F5FA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8" y="1167104"/>
            <a:ext cx="4041775" cy="479822"/>
          </a:xfrm>
        </p:spPr>
        <p:txBody>
          <a:bodyPr/>
          <a:lstStyle/>
          <a:p>
            <a:r>
              <a:rPr lang="en-US" dirty="0"/>
              <a:t>Borrow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E2A433-1B4F-4485-9602-860CAF832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09" y="1646926"/>
            <a:ext cx="4023394" cy="27614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Implemented as raw pointer.</a:t>
            </a:r>
          </a:p>
          <a:p>
            <a:r>
              <a:rPr lang="en-US" dirty="0"/>
              <a:t>Can safely dereference (use * operator).</a:t>
            </a:r>
          </a:p>
          <a:p>
            <a:r>
              <a:rPr lang="en-US" dirty="0"/>
              <a:t>Misuse almost always causes compilation errors.</a:t>
            </a:r>
          </a:p>
        </p:txBody>
      </p:sp>
    </p:spTree>
    <p:extLst>
      <p:ext uri="{BB962C8B-B14F-4D97-AF65-F5344CB8AC3E}">
        <p14:creationId xmlns:p14="http://schemas.microsoft.com/office/powerpoint/2010/main" val="1106695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11E-D880-4756-A6F4-BE02404E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AC7-8078-4907-A1A9-9442CD17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Borrows are essentially Rust’s version of C/C++ pointers.</a:t>
            </a:r>
          </a:p>
        </p:txBody>
      </p:sp>
    </p:spTree>
    <p:extLst>
      <p:ext uri="{BB962C8B-B14F-4D97-AF65-F5344CB8AC3E}">
        <p14:creationId xmlns:p14="http://schemas.microsoft.com/office/powerpoint/2010/main" val="4270691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11E-D880-4756-A6F4-BE02404E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AC7-8078-4907-A1A9-9442CD17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Borrows are essentially Rust’s version of C/C++ pointers.</a:t>
            </a:r>
          </a:p>
          <a:p>
            <a:pPr lvl="1"/>
            <a:r>
              <a:rPr lang="en-US" dirty="0"/>
              <a:t>Raw pointers (similar to C/C++) are provided only for compatibility with C/C++ code.</a:t>
            </a:r>
          </a:p>
        </p:txBody>
      </p:sp>
    </p:spTree>
    <p:extLst>
      <p:ext uri="{BB962C8B-B14F-4D97-AF65-F5344CB8AC3E}">
        <p14:creationId xmlns:p14="http://schemas.microsoft.com/office/powerpoint/2010/main" val="4015272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11E-D880-4756-A6F4-BE02404E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AC7-8078-4907-A1A9-9442CD17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Borrows are essentially Rust’s version of C/C++ pointers.</a:t>
            </a:r>
          </a:p>
          <a:p>
            <a:pPr lvl="1"/>
            <a:r>
              <a:rPr lang="en-US" dirty="0"/>
              <a:t>Raw pointers (similar to C/C++) are provided only for compatibility with C/C++ code.</a:t>
            </a:r>
          </a:p>
          <a:p>
            <a:r>
              <a:rPr lang="en-US" dirty="0"/>
              <a:t>Ownership and Lifetime rules allow borrows to be managed by compiler.</a:t>
            </a:r>
          </a:p>
        </p:txBody>
      </p:sp>
    </p:spTree>
    <p:extLst>
      <p:ext uri="{BB962C8B-B14F-4D97-AF65-F5344CB8AC3E}">
        <p14:creationId xmlns:p14="http://schemas.microsoft.com/office/powerpoint/2010/main" val="4287354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form of borrowing that can be applied to containers (e.g. arrays).</a:t>
            </a:r>
          </a:p>
        </p:txBody>
      </p:sp>
    </p:spTree>
    <p:extLst>
      <p:ext uri="{BB962C8B-B14F-4D97-AF65-F5344CB8AC3E}">
        <p14:creationId xmlns:p14="http://schemas.microsoft.com/office/powerpoint/2010/main" val="2531595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form of borrowing that can be applied to containers (e.g. arrays).</a:t>
            </a:r>
          </a:p>
          <a:p>
            <a:r>
              <a:rPr lang="en-US" dirty="0"/>
              <a:t>Allows the programmer to store a reference to a subsection of a container.</a:t>
            </a:r>
          </a:p>
        </p:txBody>
      </p:sp>
    </p:spTree>
    <p:extLst>
      <p:ext uri="{BB962C8B-B14F-4D97-AF65-F5344CB8AC3E}">
        <p14:creationId xmlns:p14="http://schemas.microsoft.com/office/powerpoint/2010/main" val="523014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form of borrowing that can be applied to containers (e.g. arrays).</a:t>
            </a:r>
          </a:p>
          <a:p>
            <a:r>
              <a:rPr lang="en-US" dirty="0"/>
              <a:t>Allows the programmer to store a reference to a subsection of a container.</a:t>
            </a:r>
          </a:p>
          <a:p>
            <a:pPr lvl="1"/>
            <a:r>
              <a:rPr lang="en-US" dirty="0"/>
              <a:t>Practically the same as Python slicing.</a:t>
            </a:r>
          </a:p>
        </p:txBody>
      </p:sp>
    </p:spTree>
    <p:extLst>
      <p:ext uri="{BB962C8B-B14F-4D97-AF65-F5344CB8AC3E}">
        <p14:creationId xmlns:p14="http://schemas.microsoft.com/office/powerpoint/2010/main" val="15594372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Syntax: </a:t>
            </a:r>
            <a:r>
              <a:rPr lang="en-US" dirty="0">
                <a:latin typeface="Lucida Console" panose="020B0609040504020204" pitchFamily="49" charset="0"/>
              </a:rPr>
              <a:t>&amp;var[</a:t>
            </a:r>
            <a:r>
              <a:rPr lang="en-US" dirty="0" err="1">
                <a:latin typeface="Lucida Console" panose="020B0609040504020204" pitchFamily="49" charset="0"/>
              </a:rPr>
              <a:t>start..end</a:t>
            </a:r>
            <a:r>
              <a:rPr lang="en-US" dirty="0">
                <a:latin typeface="Lucida Console" panose="020B0609040504020204" pitchFamily="49" charset="0"/>
              </a:rPr>
              <a:t>]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If </a:t>
            </a:r>
            <a:r>
              <a:rPr lang="en-US" dirty="0">
                <a:latin typeface="Lucida Console" panose="020B0609040504020204" pitchFamily="49" charset="0"/>
              </a:rPr>
              <a:t>start</a:t>
            </a:r>
            <a:r>
              <a:rPr lang="en-US" dirty="0">
                <a:latin typeface="+mn-lt"/>
              </a:rPr>
              <a:t> is excluded, the slice will start from the beginning of the container.</a:t>
            </a:r>
          </a:p>
          <a:p>
            <a:pPr lvl="1"/>
            <a:r>
              <a:rPr lang="en-US" dirty="0">
                <a:latin typeface="+mn-lt"/>
              </a:rPr>
              <a:t>If </a:t>
            </a:r>
            <a:r>
              <a:rPr lang="en-US" dirty="0">
                <a:latin typeface="Lucida Console" panose="020B0609040504020204" pitchFamily="49" charset="0"/>
              </a:rPr>
              <a:t>end</a:t>
            </a:r>
            <a:r>
              <a:rPr lang="en-US" dirty="0">
                <a:latin typeface="+mn-lt"/>
              </a:rPr>
              <a:t> is excluded, the slice will end with the last element of the container.</a:t>
            </a:r>
          </a:p>
          <a:p>
            <a:pPr lvl="1"/>
            <a:r>
              <a:rPr lang="en-US" dirty="0">
                <a:latin typeface="+mn-lt"/>
              </a:rPr>
              <a:t>If both are excluded, the slice will be a reference to the entire container.</a:t>
            </a:r>
          </a:p>
          <a:p>
            <a:pPr lvl="2"/>
            <a:r>
              <a:rPr lang="en-US" dirty="0">
                <a:latin typeface="+mn-lt"/>
              </a:rPr>
              <a:t>Usually the same as </a:t>
            </a:r>
            <a:r>
              <a:rPr lang="en-US" dirty="0">
                <a:latin typeface="Lucida Console" panose="020B0609040504020204" pitchFamily="49" charset="0"/>
              </a:rPr>
              <a:t>&amp;var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7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“Most loved programming language” in Stack Overflow’s Developer Survey every year since 2016.</a:t>
            </a:r>
          </a:p>
        </p:txBody>
      </p:sp>
    </p:spTree>
    <p:extLst>
      <p:ext uri="{BB962C8B-B14F-4D97-AF65-F5344CB8AC3E}">
        <p14:creationId xmlns:p14="http://schemas.microsoft.com/office/powerpoint/2010/main" val="3073447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containers of </a:t>
            </a:r>
            <a:r>
              <a:rPr lang="en-US" b="1" dirty="0"/>
              <a:t>Unicode characters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181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containers of </a:t>
            </a:r>
            <a:r>
              <a:rPr lang="en-US" b="1" dirty="0"/>
              <a:t>Unicode characters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differs from C/C++, where strings are encoding-agnostic.</a:t>
            </a:r>
          </a:p>
        </p:txBody>
      </p:sp>
    </p:spTree>
    <p:extLst>
      <p:ext uri="{BB962C8B-B14F-4D97-AF65-F5344CB8AC3E}">
        <p14:creationId xmlns:p14="http://schemas.microsoft.com/office/powerpoint/2010/main" val="1200978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containers of </a:t>
            </a:r>
            <a:r>
              <a:rPr lang="en-US" b="1" dirty="0"/>
              <a:t>Unicode characters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differs from C/C++, where strings are encoding-agnostic.</a:t>
            </a:r>
          </a:p>
          <a:p>
            <a:r>
              <a:rPr lang="en-US" dirty="0"/>
              <a:t>Since a string is a container, it can be sliced.</a:t>
            </a:r>
          </a:p>
        </p:txBody>
      </p:sp>
    </p:spTree>
    <p:extLst>
      <p:ext uri="{BB962C8B-B14F-4D97-AF65-F5344CB8AC3E}">
        <p14:creationId xmlns:p14="http://schemas.microsoft.com/office/powerpoint/2010/main" val="2680327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171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the type of a string literal.</a:t>
            </a:r>
          </a:p>
        </p:txBody>
      </p:sp>
    </p:spTree>
    <p:extLst>
      <p:ext uri="{BB962C8B-B14F-4D97-AF65-F5344CB8AC3E}">
        <p14:creationId xmlns:p14="http://schemas.microsoft.com/office/powerpoint/2010/main" val="486495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  <a:p>
            <a:pPr lvl="1"/>
            <a:r>
              <a:rPr lang="en-US" dirty="0"/>
              <a:t>This is the type of a string literal.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necessarily the same as </a:t>
            </a:r>
            <a:r>
              <a:rPr lang="en-US" dirty="0">
                <a:latin typeface="Lucida Console" panose="020B0609040504020204" pitchFamily="49" charset="0"/>
                <a:cs typeface="Arial" panose="020B0604020202020204" pitchFamily="34" charset="0"/>
              </a:rPr>
              <a:t>&amp;String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(reference to std::String).</a:t>
            </a:r>
          </a:p>
        </p:txBody>
      </p:sp>
    </p:spTree>
    <p:extLst>
      <p:ext uri="{BB962C8B-B14F-4D97-AF65-F5344CB8AC3E}">
        <p14:creationId xmlns:p14="http://schemas.microsoft.com/office/powerpoint/2010/main" val="3844358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A4AD-11C0-4E7E-A49C-473DAEF5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5AE2-4DE8-476A-9C67-9B76AA74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string slice to function:</a:t>
            </a:r>
          </a:p>
          <a:p>
            <a:pPr lvl="1"/>
            <a:r>
              <a:rPr lang="en-US" dirty="0"/>
              <a:t>If parameter type is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passed.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parameter type is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passed.</a:t>
            </a:r>
          </a:p>
        </p:txBody>
      </p:sp>
    </p:spTree>
    <p:extLst>
      <p:ext uri="{BB962C8B-B14F-4D97-AF65-F5344CB8AC3E}">
        <p14:creationId xmlns:p14="http://schemas.microsoft.com/office/powerpoint/2010/main" val="1634575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  <a:p>
            <a:pPr lvl="1"/>
            <a:r>
              <a:rPr lang="en-US" dirty="0"/>
              <a:t>This is the type of a string literal.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necessarily the same as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(reference to std::String).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slicing a std::String, use the reference operator (&amp;) to get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use slicing (&amp;var[]) to get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80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3F9F-A10F-4B61-A620-BBADAFE3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Slices: Character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BC90-CC1B-40B8-8407-CCAD397C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encoded with Unicode.</a:t>
            </a:r>
          </a:p>
        </p:txBody>
      </p:sp>
    </p:spTree>
    <p:extLst>
      <p:ext uri="{BB962C8B-B14F-4D97-AF65-F5344CB8AC3E}">
        <p14:creationId xmlns:p14="http://schemas.microsoft.com/office/powerpoint/2010/main" val="1459013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3F9F-A10F-4B61-A620-BBADAFE3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Slices: Character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BC90-CC1B-40B8-8407-CCAD397C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encoded with Unicode.</a:t>
            </a:r>
          </a:p>
          <a:p>
            <a:r>
              <a:rPr lang="en-US" dirty="0"/>
              <a:t>For legacy support with C/C++, indexing and slicing using [] operates on the bytes of the string, </a:t>
            </a:r>
            <a:r>
              <a:rPr lang="en-US" i="1" dirty="0"/>
              <a:t>not the characters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43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“Most loved programming language” in Stack Overflow’s Developer Survey every year since 2016.</a:t>
            </a:r>
          </a:p>
          <a:p>
            <a:r>
              <a:rPr lang="en-US" sz="2600" dirty="0"/>
              <a:t>Designed for “frustrated C++ developers”</a:t>
            </a:r>
          </a:p>
        </p:txBody>
      </p:sp>
    </p:spTree>
    <p:extLst>
      <p:ext uri="{BB962C8B-B14F-4D97-AF65-F5344CB8AC3E}">
        <p14:creationId xmlns:p14="http://schemas.microsoft.com/office/powerpoint/2010/main" val="27791343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3F9F-A10F-4B61-A620-BBADAFE3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Slices: Character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BC90-CC1B-40B8-8407-CCAD397C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encoded with Unicode.</a:t>
            </a:r>
          </a:p>
          <a:p>
            <a:r>
              <a:rPr lang="en-US" dirty="0"/>
              <a:t>For legacy support with C/C++, indexing and slicing using [] operates on the bytes of the string, </a:t>
            </a:r>
            <a:r>
              <a:rPr lang="en-US" i="1" dirty="0"/>
              <a:t>not the characters</a:t>
            </a:r>
            <a:r>
              <a:rPr lang="en-US" dirty="0"/>
              <a:t>.</a:t>
            </a:r>
          </a:p>
          <a:p>
            <a:r>
              <a:rPr lang="en-US" dirty="0"/>
              <a:t>To iterate over the characters, use the </a:t>
            </a:r>
            <a:r>
              <a:rPr lang="en-US" dirty="0" err="1">
                <a:latin typeface="Lucida Console" panose="020B0609040504020204" pitchFamily="49" charset="0"/>
              </a:rPr>
              <a:t>String.chars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to get an iterator.</a:t>
            </a:r>
          </a:p>
        </p:txBody>
      </p:sp>
    </p:spTree>
    <p:extLst>
      <p:ext uri="{BB962C8B-B14F-4D97-AF65-F5344CB8AC3E}">
        <p14:creationId xmlns:p14="http://schemas.microsoft.com/office/powerpoint/2010/main" val="2728339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13B-65E4-4469-9326-3AA53D1A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39A8-59AA-42DF-87D7-96578731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C/C++, variables can have one of two mutability type modifiers:</a:t>
            </a:r>
          </a:p>
        </p:txBody>
      </p:sp>
    </p:spTree>
    <p:extLst>
      <p:ext uri="{BB962C8B-B14F-4D97-AF65-F5344CB8AC3E}">
        <p14:creationId xmlns:p14="http://schemas.microsoft.com/office/powerpoint/2010/main" val="268803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13B-65E4-4469-9326-3AA53D1A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39A8-59AA-42DF-87D7-96578731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C/C++, variables can have one of two mutability type modifiers:</a:t>
            </a:r>
          </a:p>
          <a:p>
            <a:pPr lvl="1"/>
            <a:r>
              <a:rPr lang="en-US" dirty="0"/>
              <a:t>Const (immutable)</a:t>
            </a:r>
          </a:p>
        </p:txBody>
      </p:sp>
    </p:spTree>
    <p:extLst>
      <p:ext uri="{BB962C8B-B14F-4D97-AF65-F5344CB8AC3E}">
        <p14:creationId xmlns:p14="http://schemas.microsoft.com/office/powerpoint/2010/main" val="47931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13B-65E4-4469-9326-3AA53D1A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39A8-59AA-42DF-87D7-96578731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C/C++, variables can have one of two mutability type modifiers:</a:t>
            </a:r>
          </a:p>
          <a:p>
            <a:pPr lvl="1"/>
            <a:r>
              <a:rPr lang="en-US" dirty="0"/>
              <a:t>Const (immutable)</a:t>
            </a:r>
          </a:p>
          <a:p>
            <a:pPr lvl="1"/>
            <a:r>
              <a:rPr lang="en-US" dirty="0"/>
              <a:t>Non-const (mutable)</a:t>
            </a:r>
          </a:p>
        </p:txBody>
      </p:sp>
    </p:spTree>
    <p:extLst>
      <p:ext uri="{BB962C8B-B14F-4D97-AF65-F5344CB8AC3E}">
        <p14:creationId xmlns:p14="http://schemas.microsoft.com/office/powerpoint/2010/main" val="4254015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</p:txBody>
      </p:sp>
    </p:spTree>
    <p:extLst>
      <p:ext uri="{BB962C8B-B14F-4D97-AF65-F5344CB8AC3E}">
        <p14:creationId xmlns:p14="http://schemas.microsoft.com/office/powerpoint/2010/main" val="3099918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  <a:p>
            <a:pPr lvl="1"/>
            <a:r>
              <a:rPr lang="en-US" dirty="0"/>
              <a:t>Const</a:t>
            </a:r>
          </a:p>
        </p:txBody>
      </p:sp>
    </p:spTree>
    <p:extLst>
      <p:ext uri="{BB962C8B-B14F-4D97-AF65-F5344CB8AC3E}">
        <p14:creationId xmlns:p14="http://schemas.microsoft.com/office/powerpoint/2010/main" val="3228427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  <a:p>
            <a:pPr lvl="1"/>
            <a:r>
              <a:rPr lang="en-US" dirty="0"/>
              <a:t>Const</a:t>
            </a:r>
          </a:p>
          <a:p>
            <a:pPr lvl="1"/>
            <a:r>
              <a:rPr lang="en-US" dirty="0"/>
              <a:t>Immutable</a:t>
            </a:r>
          </a:p>
        </p:txBody>
      </p:sp>
    </p:spTree>
    <p:extLst>
      <p:ext uri="{BB962C8B-B14F-4D97-AF65-F5344CB8AC3E}">
        <p14:creationId xmlns:p14="http://schemas.microsoft.com/office/powerpoint/2010/main" val="36528723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  <a:p>
            <a:pPr lvl="1"/>
            <a:r>
              <a:rPr lang="en-US" dirty="0"/>
              <a:t>Const</a:t>
            </a:r>
          </a:p>
          <a:p>
            <a:pPr lvl="1"/>
            <a:r>
              <a:rPr lang="en-US" dirty="0"/>
              <a:t>Immutable</a:t>
            </a:r>
          </a:p>
          <a:p>
            <a:pPr lvl="1"/>
            <a:r>
              <a:rPr lang="en-US" dirty="0"/>
              <a:t>Mutable</a:t>
            </a:r>
          </a:p>
        </p:txBody>
      </p:sp>
    </p:spTree>
    <p:extLst>
      <p:ext uri="{BB962C8B-B14F-4D97-AF65-F5344CB8AC3E}">
        <p14:creationId xmlns:p14="http://schemas.microsoft.com/office/powerpoint/2010/main" val="1023218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53D3-C2DD-4FFA-B816-6AFDA20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0BF0-C80A-4B9C-B429-3A6F49F9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compile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59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53D3-C2DD-4FFA-B816-6AFDA20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0BF0-C80A-4B9C-B429-3A6F49F9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compile time</a:t>
            </a:r>
            <a:endParaRPr lang="en-US" dirty="0"/>
          </a:p>
          <a:p>
            <a:pPr lvl="2"/>
            <a:r>
              <a:rPr lang="en-US" dirty="0"/>
              <a:t>Because they’re defined at compile time, Rust constants </a:t>
            </a:r>
            <a:r>
              <a:rPr lang="en-US" b="1" dirty="0"/>
              <a:t>cannot</a:t>
            </a:r>
            <a:r>
              <a:rPr lang="en-US" dirty="0"/>
              <a:t> be passed to functions (see Rust RFC 2000 for implementation details).</a:t>
            </a:r>
          </a:p>
        </p:txBody>
      </p:sp>
    </p:spTree>
    <p:extLst>
      <p:ext uri="{BB962C8B-B14F-4D97-AF65-F5344CB8AC3E}">
        <p14:creationId xmlns:p14="http://schemas.microsoft.com/office/powerpoint/2010/main" val="50927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“Most loved programming language” in Stack Overflow’s Developer Survey every year since 2016.</a:t>
            </a:r>
          </a:p>
          <a:p>
            <a:r>
              <a:rPr lang="en-US" sz="2600" dirty="0"/>
              <a:t>Designed for “frustrated C++ developers”</a:t>
            </a:r>
          </a:p>
          <a:p>
            <a:pPr lvl="1"/>
            <a:r>
              <a:rPr lang="en-US" sz="2200" dirty="0"/>
              <a:t>Designed to be as efficient and performant as C++, but without many of the dangers of unsafe C and C++ code.</a:t>
            </a:r>
          </a:p>
        </p:txBody>
      </p:sp>
    </p:spTree>
    <p:extLst>
      <p:ext uri="{BB962C8B-B14F-4D97-AF65-F5344CB8AC3E}">
        <p14:creationId xmlns:p14="http://schemas.microsoft.com/office/powerpoint/2010/main" val="3972163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53D3-C2DD-4FFA-B816-6AFDA20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0BF0-C80A-4B9C-B429-3A6F49F9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compile time</a:t>
            </a:r>
            <a:endParaRPr lang="en-US" dirty="0"/>
          </a:p>
          <a:p>
            <a:pPr lvl="2"/>
            <a:r>
              <a:rPr lang="en-US" dirty="0"/>
              <a:t>Because they’re defined at compile time, Rust constants </a:t>
            </a:r>
            <a:r>
              <a:rPr lang="en-US" b="1" dirty="0"/>
              <a:t>cannot</a:t>
            </a:r>
            <a:r>
              <a:rPr lang="en-US" dirty="0"/>
              <a:t> be passed to functions (see Rust RFC 2000 for implementation details).</a:t>
            </a:r>
          </a:p>
          <a:p>
            <a:pPr lvl="1"/>
            <a:r>
              <a:rPr lang="en-US" dirty="0"/>
              <a:t>Similar to C/C++ Macro variables (e.g. </a:t>
            </a:r>
            <a:r>
              <a:rPr lang="en-US" dirty="0">
                <a:latin typeface="Lucida Console" panose="020B0609040504020204" pitchFamily="49" charset="0"/>
              </a:rPr>
              <a:t>#define MYVAL 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896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E373-DCBD-4F5F-87FB-A7CFA2DE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2E3B-7309-4D58-BD96-33777E5CC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7739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E373-DCBD-4F5F-87FB-A7CFA2DE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2E3B-7309-4D58-BD96-33777E5CC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Because they’re defined at runtime, immutable variables </a:t>
            </a:r>
            <a:r>
              <a:rPr lang="en-US" i="1" dirty="0"/>
              <a:t>can</a:t>
            </a:r>
            <a:r>
              <a:rPr lang="en-US" dirty="0"/>
              <a:t> be passed to functions.</a:t>
            </a:r>
          </a:p>
        </p:txBody>
      </p:sp>
    </p:spTree>
    <p:extLst>
      <p:ext uri="{BB962C8B-B14F-4D97-AF65-F5344CB8AC3E}">
        <p14:creationId xmlns:p14="http://schemas.microsoft.com/office/powerpoint/2010/main" val="14093738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E373-DCBD-4F5F-87FB-A7CFA2DE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2E3B-7309-4D58-BD96-33777E5CC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Because they’re defined at runtime, immutable variables </a:t>
            </a:r>
            <a:r>
              <a:rPr lang="en-US" i="1" dirty="0"/>
              <a:t>can</a:t>
            </a:r>
            <a:r>
              <a:rPr lang="en-US" dirty="0"/>
              <a:t> be passed to functions.</a:t>
            </a:r>
          </a:p>
          <a:p>
            <a:pPr lvl="1"/>
            <a:r>
              <a:rPr lang="en-US" dirty="0"/>
              <a:t>Similar to C/C++ const variables.</a:t>
            </a:r>
          </a:p>
        </p:txBody>
      </p:sp>
    </p:spTree>
    <p:extLst>
      <p:ext uri="{BB962C8B-B14F-4D97-AF65-F5344CB8AC3E}">
        <p14:creationId xmlns:p14="http://schemas.microsoft.com/office/powerpoint/2010/main" val="22133630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5E80-1E8A-46B9-A0B5-C849DCA1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7271-2E1D-44C8-B5B4-182B756E4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</a:t>
            </a:r>
          </a:p>
          <a:p>
            <a:pPr lvl="1"/>
            <a:r>
              <a:rPr lang="en-US" dirty="0"/>
              <a:t>Non-constant value defined at runtime.</a:t>
            </a:r>
          </a:p>
          <a:p>
            <a:pPr lvl="1"/>
            <a:r>
              <a:rPr lang="en-US" dirty="0"/>
              <a:t>Same as unmodified C/C++ variable.</a:t>
            </a:r>
          </a:p>
        </p:txBody>
      </p:sp>
    </p:spTree>
    <p:extLst>
      <p:ext uri="{BB962C8B-B14F-4D97-AF65-F5344CB8AC3E}">
        <p14:creationId xmlns:p14="http://schemas.microsoft.com/office/powerpoint/2010/main" val="25625434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29ED-CE33-41C1-A0F4-1761206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A203-9652-44D1-8374-848C041D1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Rust variables are </a:t>
            </a:r>
            <a:r>
              <a:rPr lang="en-US" i="1" dirty="0"/>
              <a:t>immutable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64426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29ED-CE33-41C1-A0F4-1761206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A203-9652-44D1-8374-848C041D1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Rust variables are </a:t>
            </a:r>
            <a:r>
              <a:rPr lang="en-US" i="1" dirty="0"/>
              <a:t>immutable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 make a variable mutable, use the </a:t>
            </a:r>
            <a:r>
              <a:rPr lang="en-US" dirty="0">
                <a:latin typeface="Lucida Console" panose="020B0609040504020204" pitchFamily="49" charset="0"/>
              </a:rPr>
              <a:t>mut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831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723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</p:txBody>
      </p:sp>
    </p:spTree>
    <p:extLst>
      <p:ext uri="{BB962C8B-B14F-4D97-AF65-F5344CB8AC3E}">
        <p14:creationId xmlns:p14="http://schemas.microsoft.com/office/powerpoint/2010/main" val="25481366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  <a:p>
            <a:pPr lvl="1"/>
            <a:r>
              <a:rPr lang="en-US" dirty="0"/>
              <a:t>Shadowing</a:t>
            </a:r>
          </a:p>
        </p:txBody>
      </p:sp>
    </p:spTree>
    <p:extLst>
      <p:ext uri="{BB962C8B-B14F-4D97-AF65-F5344CB8AC3E}">
        <p14:creationId xmlns:p14="http://schemas.microsoft.com/office/powerpoint/2010/main" val="73177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8B43-8214-4CD4-A748-7EC381AD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50A71-9FD1-4321-9D28-CEEA04C39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Rust provides the </a:t>
            </a:r>
            <a:r>
              <a:rPr lang="en-US" b="1" dirty="0" err="1"/>
              <a:t>rustup</a:t>
            </a:r>
            <a:r>
              <a:rPr lang="en-US" dirty="0"/>
              <a:t> tool to manage the installation and updating of Rust’s three main components:</a:t>
            </a:r>
          </a:p>
          <a:p>
            <a:pPr lvl="1"/>
            <a:r>
              <a:rPr lang="en-US" b="1" dirty="0" err="1"/>
              <a:t>rustc</a:t>
            </a:r>
            <a:r>
              <a:rPr lang="en-US" dirty="0"/>
              <a:t>, the Rust compiler</a:t>
            </a:r>
          </a:p>
          <a:p>
            <a:pPr lvl="1"/>
            <a:r>
              <a:rPr lang="en-US" dirty="0"/>
              <a:t>The Rust standard library</a:t>
            </a:r>
          </a:p>
          <a:p>
            <a:pPr lvl="1"/>
            <a:r>
              <a:rPr lang="en-US" b="1" dirty="0"/>
              <a:t>cargo</a:t>
            </a:r>
            <a:r>
              <a:rPr lang="en-US" dirty="0"/>
              <a:t>, the Rust build system/package manager.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654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  <a:p>
            <a:pPr lvl="1"/>
            <a:r>
              <a:rPr lang="en-US" dirty="0"/>
              <a:t>Shadowing</a:t>
            </a:r>
          </a:p>
          <a:p>
            <a:pPr lvl="2"/>
            <a:r>
              <a:rPr lang="en-US" dirty="0"/>
              <a:t>Allows immutable variables to be overwritten using the </a:t>
            </a:r>
            <a:r>
              <a:rPr lang="en-US" dirty="0">
                <a:latin typeface="Lucida Console" panose="020B0609040504020204" pitchFamily="49" charset="0"/>
              </a:rPr>
              <a:t>let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97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11609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3C8EE1-7E74-4EDE-9666-CB69276D106A}"/>
              </a:ext>
            </a:extLst>
          </p:cNvPr>
          <p:cNvSpPr/>
          <p:nvPr/>
        </p:nvSpPr>
        <p:spPr>
          <a:xfrm>
            <a:off x="457200" y="1675067"/>
            <a:ext cx="399143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831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00C806-EADF-43F9-9ED0-44C7C1843647}"/>
              </a:ext>
            </a:extLst>
          </p:cNvPr>
          <p:cNvSpPr/>
          <p:nvPr/>
        </p:nvSpPr>
        <p:spPr>
          <a:xfrm>
            <a:off x="1886857" y="2017486"/>
            <a:ext cx="3084286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035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433AA5-ECAF-41EE-B22C-55D797F240B2}"/>
              </a:ext>
            </a:extLst>
          </p:cNvPr>
          <p:cNvSpPr/>
          <p:nvPr/>
        </p:nvSpPr>
        <p:spPr>
          <a:xfrm>
            <a:off x="805543" y="2017486"/>
            <a:ext cx="762000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29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F7A174-6319-4D0A-8464-093C7ACCF408}"/>
              </a:ext>
            </a:extLst>
          </p:cNvPr>
          <p:cNvSpPr/>
          <p:nvPr/>
        </p:nvSpPr>
        <p:spPr>
          <a:xfrm>
            <a:off x="747485" y="2359905"/>
            <a:ext cx="3207657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155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61DCE0-016D-4329-B1B3-CD5029B343D7}"/>
              </a:ext>
            </a:extLst>
          </p:cNvPr>
          <p:cNvSpPr/>
          <p:nvPr/>
        </p:nvSpPr>
        <p:spPr>
          <a:xfrm>
            <a:off x="7358743" y="3722910"/>
            <a:ext cx="928914" cy="50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5573F5-3847-4FAA-993E-5F4562B2789C}"/>
              </a:ext>
            </a:extLst>
          </p:cNvPr>
          <p:cNvSpPr/>
          <p:nvPr/>
        </p:nvSpPr>
        <p:spPr>
          <a:xfrm>
            <a:off x="1857828" y="2675962"/>
            <a:ext cx="500743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529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61DCE0-016D-4329-B1B3-CD5029B343D7}"/>
              </a:ext>
            </a:extLst>
          </p:cNvPr>
          <p:cNvSpPr/>
          <p:nvPr/>
        </p:nvSpPr>
        <p:spPr>
          <a:xfrm>
            <a:off x="7358743" y="3722910"/>
            <a:ext cx="928914" cy="50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6FDB8-172F-46F6-99CE-CBD4D4FC42CF}"/>
              </a:ext>
            </a:extLst>
          </p:cNvPr>
          <p:cNvCxnSpPr>
            <a:cxnSpLocks/>
            <a:stCxn id="4" idx="2"/>
            <a:endCxn id="8" idx="1"/>
          </p:cNvCxnSpPr>
          <p:nvPr/>
        </p:nvCxnSpPr>
        <p:spPr>
          <a:xfrm>
            <a:off x="5961743" y="2872921"/>
            <a:ext cx="1397000" cy="1103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D03BD1-5229-47EA-A471-AA6A8958AD0C}"/>
              </a:ext>
            </a:extLst>
          </p:cNvPr>
          <p:cNvSpPr/>
          <p:nvPr/>
        </p:nvSpPr>
        <p:spPr>
          <a:xfrm>
            <a:off x="798285" y="2668114"/>
            <a:ext cx="776515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16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8952F3-7E3B-4F71-9867-7715E2755012}"/>
              </a:ext>
            </a:extLst>
          </p:cNvPr>
          <p:cNvSpPr/>
          <p:nvPr/>
        </p:nvSpPr>
        <p:spPr>
          <a:xfrm>
            <a:off x="457200" y="3010533"/>
            <a:ext cx="312057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450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23F1-13CF-4631-B14B-5F871900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2E44-9DFB-4ADC-BD81-56AD1E3D3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possible by ownership rule #3:</a:t>
            </a:r>
          </a:p>
          <a:p>
            <a:pPr lvl="1"/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27714070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6079</Words>
  <Application>Microsoft Office PowerPoint</Application>
  <PresentationFormat>On-screen Show (16:9)</PresentationFormat>
  <Paragraphs>923</Paragraphs>
  <Slides>228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228</vt:i4>
      </vt:variant>
    </vt:vector>
  </HeadingPairs>
  <TitlesOfParts>
    <vt:vector size="235" baseType="lpstr">
      <vt:lpstr>Arial</vt:lpstr>
      <vt:lpstr>Calibri</vt:lpstr>
      <vt:lpstr>Lucida Console</vt:lpstr>
      <vt:lpstr>Title Screens</vt:lpstr>
      <vt:lpstr>Content: Meta Info</vt:lpstr>
      <vt:lpstr>Fancy Pictures</vt:lpstr>
      <vt:lpstr>Charts</vt:lpstr>
      <vt:lpstr>Intro to the Rust Programming Language</vt:lpstr>
      <vt:lpstr>Contents: Session 1</vt:lpstr>
      <vt:lpstr>Contents: Session 2</vt:lpstr>
      <vt:lpstr>Contents: Session 3</vt:lpstr>
      <vt:lpstr>What is Rust?</vt:lpstr>
      <vt:lpstr>What is Rust?</vt:lpstr>
      <vt:lpstr>What is Rust?</vt:lpstr>
      <vt:lpstr>What is Rust?</vt:lpstr>
      <vt:lpstr>Installing Rust</vt:lpstr>
      <vt:lpstr>Installing Rust</vt:lpstr>
      <vt:lpstr>Installing evcxr</vt:lpstr>
      <vt:lpstr>Installing evcxr</vt:lpstr>
      <vt:lpstr>Installing evcxr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Rust’s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Slicing</vt:lpstr>
      <vt:lpstr>Slicing</vt:lpstr>
      <vt:lpstr>Slicing</vt:lpstr>
      <vt:lpstr>Slicing</vt:lpstr>
      <vt:lpstr>String Slices</vt:lpstr>
      <vt:lpstr>String Slices</vt:lpstr>
      <vt:lpstr>String Slices</vt:lpstr>
      <vt:lpstr>String Slices</vt:lpstr>
      <vt:lpstr>String Slices</vt:lpstr>
      <vt:lpstr>String Slices</vt:lpstr>
      <vt:lpstr>String Slices</vt:lpstr>
      <vt:lpstr>String Slices</vt:lpstr>
      <vt:lpstr>String Slices: Character Iteration</vt:lpstr>
      <vt:lpstr>String Slices: Character Iteration</vt:lpstr>
      <vt:lpstr>String Slices: Character Iteration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Rules: Borrowing</vt:lpstr>
      <vt:lpstr>Mutability Rules: Borrowing</vt:lpstr>
      <vt:lpstr>Mutability Rules: Borrowing</vt:lpstr>
      <vt:lpstr>Lifetimes</vt:lpstr>
      <vt:lpstr>Lifetimes</vt:lpstr>
      <vt:lpstr>Lifetimes</vt:lpstr>
      <vt:lpstr>Lifetimes</vt:lpstr>
      <vt:lpstr>Lifetimes</vt:lpstr>
      <vt:lpstr>Lifetimes</vt:lpstr>
      <vt:lpstr>Lifetimes: Annotations</vt:lpstr>
      <vt:lpstr>Lifetimes: Annotation</vt:lpstr>
      <vt:lpstr>Lifetimes: Struct Annotation</vt:lpstr>
      <vt:lpstr>Lifetimes: Function Annotation</vt:lpstr>
      <vt:lpstr>Intro to the Rust Programming Language: Session 2</vt:lpstr>
      <vt:lpstr>Contents: Session 1</vt:lpstr>
      <vt:lpstr>Contents: Session 2</vt:lpstr>
      <vt:lpstr>“Object Oriented” Rust</vt:lpstr>
      <vt:lpstr>“Object Oriented” Rust</vt:lpstr>
      <vt:lpstr>“Object Oriented” Rust</vt:lpstr>
      <vt:lpstr>“Object Oriented” Rust</vt:lpstr>
      <vt:lpstr>“Object Oriented” Rust: Structs</vt:lpstr>
      <vt:lpstr>“Object Oriented” Rust: Impl</vt:lpstr>
      <vt:lpstr>“Object Oriented” Rust: Traits</vt:lpstr>
      <vt:lpstr>“Object Oriented” Rust: Traits</vt:lpstr>
      <vt:lpstr>“Object Oriented” Rust: Traits</vt:lpstr>
      <vt:lpstr>“Object Oriented” Rust</vt:lpstr>
      <vt:lpstr>Enums</vt:lpstr>
      <vt:lpstr>Enums</vt:lpstr>
      <vt:lpstr>Enums</vt:lpstr>
      <vt:lpstr>Enums: Match Statements</vt:lpstr>
      <vt:lpstr>Enums: Match Statements</vt:lpstr>
      <vt:lpstr>Enums: If Let Statements</vt:lpstr>
      <vt:lpstr>Enums</vt:lpstr>
      <vt:lpstr>Special Enums</vt:lpstr>
      <vt:lpstr>Special Enums</vt:lpstr>
      <vt:lpstr>Special Enums: Option</vt:lpstr>
      <vt:lpstr>Special Enums: Option</vt:lpstr>
      <vt:lpstr>Special Enums: Option</vt:lpstr>
      <vt:lpstr>Special Enums: Option</vt:lpstr>
      <vt:lpstr>Special Enums: Result</vt:lpstr>
      <vt:lpstr>Special Enums: Result</vt:lpstr>
      <vt:lpstr>Special Enums: Result</vt:lpstr>
      <vt:lpstr>Special Enums: Result</vt:lpstr>
      <vt:lpstr>Special Enums: Result</vt:lpstr>
      <vt:lpstr>Special Enums: Result</vt:lpstr>
      <vt:lpstr>Special Enums</vt:lpstr>
      <vt:lpstr>Special Enums</vt:lpstr>
      <vt:lpstr>Special Enums</vt:lpstr>
      <vt:lpstr>Special Enums: Methods</vt:lpstr>
      <vt:lpstr>Special Enums: Methods</vt:lpstr>
      <vt:lpstr>Module System</vt:lpstr>
      <vt:lpstr>Module System</vt:lpstr>
      <vt:lpstr>Module System</vt:lpstr>
      <vt:lpstr>Rust Editions</vt:lpstr>
      <vt:lpstr>Rust Editions</vt:lpstr>
      <vt:lpstr>Rust Editions</vt:lpstr>
      <vt:lpstr>Rust Editions</vt:lpstr>
      <vt:lpstr>Rust Editions</vt:lpstr>
      <vt:lpstr>Rust Editions</vt:lpstr>
      <vt:lpstr>Rust Editions</vt:lpstr>
      <vt:lpstr>Rust Editions</vt:lpstr>
      <vt:lpstr>Rust Editions: Compatibility</vt:lpstr>
      <vt:lpstr>Rust Editions: Compatibility</vt:lpstr>
      <vt:lpstr>Rust Editions</vt:lpstr>
      <vt:lpstr>Rust Editions</vt:lpstr>
      <vt:lpstr>Rust Editions</vt:lpstr>
      <vt:lpstr>Rust Editions: Rust 2015</vt:lpstr>
      <vt:lpstr>Rust Editions: Rust 2018</vt:lpstr>
      <vt:lpstr>Module System</vt:lpstr>
      <vt:lpstr>Module System</vt:lpstr>
      <vt:lpstr>Module System</vt:lpstr>
      <vt:lpstr>Module System</vt:lpstr>
      <vt:lpstr>Module System</vt:lpstr>
      <vt:lpstr>Module System</vt:lpstr>
      <vt:lpstr>Module System</vt:lpstr>
      <vt:lpstr>Module System: Example</vt:lpstr>
      <vt:lpstr>Module System: 2015 Example</vt:lpstr>
      <vt:lpstr>Module System: 2018 Example</vt:lpstr>
      <vt:lpstr>Module System: Compatibility</vt:lpstr>
      <vt:lpstr>Module System: Compatibility</vt:lpstr>
      <vt:lpstr>Module System: Compatibility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Other Features</vt:lpstr>
      <vt:lpstr>Other Features</vt:lpstr>
      <vt:lpstr>Other Features</vt:lpstr>
      <vt:lpstr>Other Features</vt:lpstr>
      <vt:lpstr>Other Features</vt:lpstr>
      <vt:lpstr>Other Features</vt:lpstr>
      <vt:lpstr>Other Features</vt:lpstr>
      <vt:lpstr>Other Features</vt:lpstr>
      <vt:lpstr>Other Features</vt:lpstr>
      <vt:lpstr>Other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the Rust Programming Language</dc:title>
  <dc:creator>Ian Lumsden</dc:creator>
  <cp:lastModifiedBy>Ian Lumsden</cp:lastModifiedBy>
  <cp:revision>38</cp:revision>
  <dcterms:created xsi:type="dcterms:W3CDTF">2020-06-22T03:23:52Z</dcterms:created>
  <dcterms:modified xsi:type="dcterms:W3CDTF">2020-07-10T05:46:56Z</dcterms:modified>
</cp:coreProperties>
</file>